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7"/>
  </p:notesMasterIdLst>
  <p:handoutMasterIdLst>
    <p:handoutMasterId r:id="rId18"/>
  </p:handoutMasterIdLst>
  <p:sldIdLst>
    <p:sldId id="256" r:id="rId3"/>
    <p:sldId id="262" r:id="rId4"/>
    <p:sldId id="257" r:id="rId5"/>
    <p:sldId id="264" r:id="rId6"/>
    <p:sldId id="265" r:id="rId7"/>
    <p:sldId id="266" r:id="rId8"/>
    <p:sldId id="269" r:id="rId9"/>
    <p:sldId id="267" r:id="rId10"/>
    <p:sldId id="268" r:id="rId11"/>
    <p:sldId id="271" r:id="rId12"/>
    <p:sldId id="272" r:id="rId13"/>
    <p:sldId id="273"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kom" id="{E75E278A-FF0E-49A4-B170-79828D63BBAD}">
          <p14:sldIdLst>
            <p14:sldId id="256"/>
          </p14:sldIdLst>
        </p14:section>
        <p14:section name="Design, Impress, Work Together" id="{B9B51309-D148-4332-87C2-07BE32FBCA3B}">
          <p14:sldIdLst>
            <p14:sldId id="262"/>
            <p14:sldId id="257"/>
            <p14:sldId id="264"/>
            <p14:sldId id="265"/>
            <p14:sldId id="266"/>
            <p14:sldId id="269"/>
            <p14:sldId id="267"/>
            <p14:sldId id="268"/>
          </p14:sldIdLst>
        </p14:section>
        <p14:section name="Meer informatie" id="{2CC34DB2-6590-42C0-AD4B-A04C6060184E}">
          <p14:sldIdLst>
            <p14:sldId id="271"/>
            <p14:sldId id="272"/>
            <p14:sldId id="273"/>
            <p14:sldId id="274"/>
            <p14:sldId id="27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eur" initials="A" lastIdx="1"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80" autoAdjust="0"/>
  </p:normalViewPr>
  <p:slideViewPr>
    <p:cSldViewPr snapToGrid="0">
      <p:cViewPr varScale="1">
        <p:scale>
          <a:sx n="107" d="100"/>
          <a:sy n="107" d="100"/>
        </p:scale>
        <p:origin x="138" y="180"/>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40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8" dt="2021-09-28T21:48:56.027" idx="1">
    <p:pos x="7441" y="1096"/>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4354F9-CE92-4E76-8B79-2A4CDEC87BAD}" type="datetimeFigureOut">
              <a:rPr lang="nl-NL" smtClean="0"/>
              <a:t>6-10-2021</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B28FF7-30C8-4F87-BA4F-96FB7EDED5F4}" type="slidenum">
              <a:rPr lang="nl-NL" smtClean="0"/>
              <a:t>‹nr.›</a:t>
            </a:fld>
            <a:endParaRPr lang="nl-NL" dirty="0"/>
          </a:p>
        </p:txBody>
      </p:sp>
    </p:spTree>
    <p:extLst>
      <p:ext uri="{BB962C8B-B14F-4D97-AF65-F5344CB8AC3E}">
        <p14:creationId xmlns:p14="http://schemas.microsoft.com/office/powerpoint/2010/main" val="4282218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nl-NL" smtClean="0"/>
              <a:t>6-10-2021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nl-NL" smtClean="0"/>
              <a:t>‹nr.›</a:t>
            </a:fld>
            <a:endParaRPr lang="nl-NL"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8BEEBAAA-29B5-4AF5-BC5F-7E580C29002D}" type="datetimeFigureOut">
              <a:rPr lang="nl-NL" smtClean="0"/>
              <a:t>6-10-2021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860EDB8-5305-433F-BE41-D7A86D811DB3}" type="slidenum">
              <a:rPr lang="nl-NL" smtClean="0"/>
              <a:t>‹nr.›</a:t>
            </a:fld>
            <a:endParaRPr lang="nl-NL" dirty="0"/>
          </a:p>
        </p:txBody>
      </p:sp>
      <p:sp>
        <p:nvSpPr>
          <p:cNvPr id="8" name="Rechthoek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Rechthoek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2" name="Titel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nl-NL"/>
              <a:t>Klik om de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8BEEBAAA-29B5-4AF5-BC5F-7E580C29002D}" type="datetimeFigureOut">
              <a:rPr lang="nl-NL" smtClean="0"/>
              <a:t>6-10-2021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860EDB8-5305-433F-BE41-D7A86D811DB3}" type="slidenum">
              <a:rPr lang="nl-NL" smtClean="0"/>
              <a:t>‹nr.›</a:t>
            </a:fld>
            <a:endParaRPr lang="nl-NL" dirty="0"/>
          </a:p>
        </p:txBody>
      </p:sp>
      <p:sp>
        <p:nvSpPr>
          <p:cNvPr id="8" name="Rechthoek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hthoek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2" name="Verticale titel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nl-NL"/>
              <a:t>Klik om de stijl te bewerken</a:t>
            </a:r>
            <a:endParaRPr lang="nl-NL" dirty="0"/>
          </a:p>
        </p:txBody>
      </p:sp>
      <p:sp>
        <p:nvSpPr>
          <p:cNvPr id="3" name="Tijdelijke aanduiding voor verticale tekst 2"/>
          <p:cNvSpPr>
            <a:spLocks noGrp="1"/>
          </p:cNvSpPr>
          <p:nvPr>
            <p:ph type="body" orient="vert" idx="1"/>
          </p:nvPr>
        </p:nvSpPr>
        <p:spPr>
          <a:xfrm>
            <a:off x="838201"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8BEEBAAA-29B5-4AF5-BC5F-7E580C29002D}" type="datetimeFigureOut">
              <a:rPr lang="nl-NL" smtClean="0"/>
              <a:t>6-10-2021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860EDB8-5305-433F-BE41-D7A86D811DB3}" type="slidenum">
              <a:rPr lang="nl-NL" smtClean="0"/>
              <a:t>‹nr.›</a:t>
            </a:fld>
            <a:endParaRPr lang="nl-NL" dirty="0"/>
          </a:p>
        </p:txBody>
      </p:sp>
      <p:sp>
        <p:nvSpPr>
          <p:cNvPr id="8" name="Rechthoek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2" name="Titel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nl-NL"/>
              <a:t>Klik om de stijl te bewerken</a:t>
            </a:r>
            <a:endParaRPr lang="nl-NL" dirty="0"/>
          </a:p>
        </p:txBody>
      </p:sp>
      <p:sp>
        <p:nvSpPr>
          <p:cNvPr id="3" name="Tijdelijke aanduiding voor inhoud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8BEEBAAA-29B5-4AF5-BC5F-7E580C29002D}" type="datetimeFigureOut">
              <a:rPr lang="nl-NL" smtClean="0"/>
              <a:t>6-10-2021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860EDB8-5305-433F-BE41-D7A86D811DB3}" type="slidenum">
              <a:rPr lang="nl-NL" smtClean="0"/>
              <a:t>‹nr.›</a:t>
            </a:fld>
            <a:endParaRPr lang="nl-NL" dirty="0"/>
          </a:p>
        </p:txBody>
      </p:sp>
      <p:sp>
        <p:nvSpPr>
          <p:cNvPr id="8" name="Rechthoek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2" name="Titel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BEEBAAA-29B5-4AF5-BC5F-7E580C29002D}" type="datetimeFigureOut">
              <a:rPr lang="nl-NL" smtClean="0"/>
              <a:t>6-10-2021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860EDB8-5305-433F-BE41-D7A86D811DB3}" type="slidenum">
              <a:rPr lang="nl-NL" smtClean="0"/>
              <a:t>‹nr.›</a:t>
            </a:fld>
            <a:endParaRPr lang="nl-NL" dirty="0"/>
          </a:p>
        </p:txBody>
      </p:sp>
      <p:sp>
        <p:nvSpPr>
          <p:cNvPr id="8" name="Rechthoek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hthoek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2" name="Titel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nl-NL"/>
              <a:t>Klik om de stijl te bewerken</a:t>
            </a:r>
            <a:endParaRPr lang="nl-NL" dirty="0"/>
          </a:p>
        </p:txBody>
      </p:sp>
      <p:sp>
        <p:nvSpPr>
          <p:cNvPr id="3" name="Tijdelijke aanduiding voor inhoud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nl-NL"/>
              <a:t>Klik om de modelstijlen te bewerken</a:t>
            </a:r>
          </a:p>
          <a:p>
            <a:pPr marL="0" lvl="1" indent="0">
              <a:lnSpc>
                <a:spcPct val="150000"/>
              </a:lnSpc>
              <a:spcAft>
                <a:spcPts val="1200"/>
              </a:spcAft>
              <a:buNone/>
            </a:pPr>
            <a:r>
              <a:rPr lang="nl-NL"/>
              <a:t>Tweede niveau</a:t>
            </a:r>
          </a:p>
          <a:p>
            <a:pPr marL="0" lvl="2" indent="0">
              <a:lnSpc>
                <a:spcPct val="150000"/>
              </a:lnSpc>
              <a:spcAft>
                <a:spcPts val="1200"/>
              </a:spcAft>
              <a:buNone/>
            </a:pPr>
            <a:r>
              <a:rPr lang="nl-NL"/>
              <a:t>Derde niveau</a:t>
            </a:r>
          </a:p>
          <a:p>
            <a:pPr marL="0" lvl="3" indent="0">
              <a:lnSpc>
                <a:spcPct val="150000"/>
              </a:lnSpc>
              <a:spcAft>
                <a:spcPts val="1200"/>
              </a:spcAft>
              <a:buNone/>
            </a:pPr>
            <a:r>
              <a:rPr lang="nl-NL"/>
              <a:t>Vierde niveau</a:t>
            </a:r>
          </a:p>
          <a:p>
            <a:pPr marL="0" lvl="4" indent="0">
              <a:lnSpc>
                <a:spcPct val="150000"/>
              </a:lnSpc>
              <a:spcAft>
                <a:spcPts val="1200"/>
              </a:spcAft>
              <a:buNone/>
            </a:pPr>
            <a:r>
              <a:rPr lang="nl-NL"/>
              <a:t>Vijfde niveau</a:t>
            </a:r>
            <a:endParaRPr lang="nl-NL" dirty="0"/>
          </a:p>
        </p:txBody>
      </p:sp>
      <p:sp>
        <p:nvSpPr>
          <p:cNvPr id="4" name="Tijdelijke aanduiding voor inhoud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nl-NL"/>
              <a:t>Klik om de modelstijlen te bewerken</a:t>
            </a:r>
          </a:p>
          <a:p>
            <a:pPr marL="0" lvl="1" indent="0">
              <a:lnSpc>
                <a:spcPct val="150000"/>
              </a:lnSpc>
              <a:spcAft>
                <a:spcPts val="1200"/>
              </a:spcAft>
              <a:buNone/>
            </a:pPr>
            <a:r>
              <a:rPr lang="nl-NL"/>
              <a:t>Tweede niveau</a:t>
            </a:r>
          </a:p>
          <a:p>
            <a:pPr marL="0" lvl="2" indent="0">
              <a:lnSpc>
                <a:spcPct val="150000"/>
              </a:lnSpc>
              <a:spcAft>
                <a:spcPts val="1200"/>
              </a:spcAft>
              <a:buNone/>
            </a:pPr>
            <a:r>
              <a:rPr lang="nl-NL"/>
              <a:t>Derde niveau</a:t>
            </a:r>
          </a:p>
          <a:p>
            <a:pPr marL="0" lvl="3" indent="0">
              <a:lnSpc>
                <a:spcPct val="150000"/>
              </a:lnSpc>
              <a:spcAft>
                <a:spcPts val="1200"/>
              </a:spcAft>
              <a:buNone/>
            </a:pPr>
            <a:r>
              <a:rPr lang="nl-NL"/>
              <a:t>Vierde niveau</a:t>
            </a:r>
          </a:p>
          <a:p>
            <a:pPr marL="0" lvl="4" indent="0">
              <a:lnSpc>
                <a:spcPct val="150000"/>
              </a:lnSpc>
              <a:spcAft>
                <a:spcPts val="1200"/>
              </a:spcAft>
              <a:buNone/>
            </a:pPr>
            <a:r>
              <a:rPr lang="nl-NL"/>
              <a:t>Vijfde niveau</a:t>
            </a:r>
            <a:endParaRPr lang="nl-NL" dirty="0"/>
          </a:p>
        </p:txBody>
      </p:sp>
      <p:sp>
        <p:nvSpPr>
          <p:cNvPr id="5" name="Date Placeholder 4"/>
          <p:cNvSpPr>
            <a:spLocks noGrp="1"/>
          </p:cNvSpPr>
          <p:nvPr>
            <p:ph type="dt" sz="half" idx="10"/>
          </p:nvPr>
        </p:nvSpPr>
        <p:spPr/>
        <p:txBody>
          <a:bodyPr/>
          <a:lstStyle/>
          <a:p>
            <a:fld id="{8BEEBAAA-29B5-4AF5-BC5F-7E580C29002D}" type="datetimeFigureOut">
              <a:rPr lang="nl-NL" smtClean="0"/>
              <a:t>6-10-2021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860EDB8-5305-433F-BE41-D7A86D811DB3}" type="slidenum">
              <a:rPr lang="nl-NL" smtClean="0"/>
              <a:t>‹nr.›</a:t>
            </a:fld>
            <a:endParaRPr lang="nl-NL" dirty="0"/>
          </a:p>
        </p:txBody>
      </p:sp>
      <p:sp>
        <p:nvSpPr>
          <p:cNvPr id="9" name="Rechthoek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2" name="Titel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nl-NL"/>
              <a:t>Klik om de modelstijlen te bewerken</a:t>
            </a:r>
          </a:p>
          <a:p>
            <a:pPr marL="0" lvl="1" indent="0">
              <a:lnSpc>
                <a:spcPct val="150000"/>
              </a:lnSpc>
              <a:spcAft>
                <a:spcPts val="1200"/>
              </a:spcAft>
              <a:buNone/>
            </a:pPr>
            <a:r>
              <a:rPr lang="nl-NL"/>
              <a:t>Tweede niveau</a:t>
            </a:r>
          </a:p>
          <a:p>
            <a:pPr marL="0" lvl="2" indent="0">
              <a:lnSpc>
                <a:spcPct val="150000"/>
              </a:lnSpc>
              <a:spcAft>
                <a:spcPts val="1200"/>
              </a:spcAft>
              <a:buNone/>
            </a:pPr>
            <a:r>
              <a:rPr lang="nl-NL"/>
              <a:t>Derde niveau</a:t>
            </a:r>
          </a:p>
          <a:p>
            <a:pPr marL="0" lvl="3" indent="0">
              <a:lnSpc>
                <a:spcPct val="150000"/>
              </a:lnSpc>
              <a:spcAft>
                <a:spcPts val="1200"/>
              </a:spcAft>
              <a:buNone/>
            </a:pPr>
            <a:r>
              <a:rPr lang="nl-NL"/>
              <a:t>Vierde niveau</a:t>
            </a:r>
          </a:p>
          <a:p>
            <a:pPr marL="0" lvl="4" indent="0">
              <a:lnSpc>
                <a:spcPct val="150000"/>
              </a:lnSpc>
              <a:spcAft>
                <a:spcPts val="1200"/>
              </a:spcAft>
              <a:buNone/>
            </a:pPr>
            <a:r>
              <a:rPr lang="nl-NL"/>
              <a:t>Vijfde niveau</a:t>
            </a:r>
            <a:endParaRPr lang="nl-NL" dirty="0"/>
          </a:p>
        </p:txBody>
      </p:sp>
      <p:sp>
        <p:nvSpPr>
          <p:cNvPr id="5" name="Tijdelijke aanduiding voor tekst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nl-NL"/>
              <a:t>Klik om de modelstijlen te bewerken</a:t>
            </a:r>
          </a:p>
          <a:p>
            <a:pPr marL="0" lvl="1" indent="0">
              <a:lnSpc>
                <a:spcPct val="150000"/>
              </a:lnSpc>
              <a:spcAft>
                <a:spcPts val="1200"/>
              </a:spcAft>
              <a:buNone/>
            </a:pPr>
            <a:r>
              <a:rPr lang="nl-NL"/>
              <a:t>Tweede niveau</a:t>
            </a:r>
          </a:p>
          <a:p>
            <a:pPr marL="0" lvl="2" indent="0">
              <a:lnSpc>
                <a:spcPct val="150000"/>
              </a:lnSpc>
              <a:spcAft>
                <a:spcPts val="1200"/>
              </a:spcAft>
              <a:buNone/>
            </a:pPr>
            <a:r>
              <a:rPr lang="nl-NL"/>
              <a:t>Derde niveau</a:t>
            </a:r>
          </a:p>
          <a:p>
            <a:pPr marL="0" lvl="3" indent="0">
              <a:lnSpc>
                <a:spcPct val="150000"/>
              </a:lnSpc>
              <a:spcAft>
                <a:spcPts val="1200"/>
              </a:spcAft>
              <a:buNone/>
            </a:pPr>
            <a:r>
              <a:rPr lang="nl-NL"/>
              <a:t>Vierde niveau</a:t>
            </a:r>
          </a:p>
          <a:p>
            <a:pPr marL="0" lvl="4" indent="0">
              <a:lnSpc>
                <a:spcPct val="150000"/>
              </a:lnSpc>
              <a:spcAft>
                <a:spcPts val="1200"/>
              </a:spcAft>
              <a:buNone/>
            </a:pPr>
            <a:r>
              <a:rPr lang="nl-NL"/>
              <a:t>Vijfde niveau</a:t>
            </a:r>
            <a:endParaRPr lang="nl-NL" dirty="0"/>
          </a:p>
        </p:txBody>
      </p:sp>
      <p:sp>
        <p:nvSpPr>
          <p:cNvPr id="7" name="Tijdelijke aanduiding voor datum 6"/>
          <p:cNvSpPr>
            <a:spLocks noGrp="1"/>
          </p:cNvSpPr>
          <p:nvPr>
            <p:ph type="dt" sz="half" idx="10"/>
          </p:nvPr>
        </p:nvSpPr>
        <p:spPr/>
        <p:txBody>
          <a:bodyPr/>
          <a:lstStyle/>
          <a:p>
            <a:fld id="{8BEEBAAA-29B5-4AF5-BC5F-7E580C29002D}" type="datetimeFigureOut">
              <a:rPr lang="nl-NL" smtClean="0"/>
              <a:t>6-10-2021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860EDB8-5305-433F-BE41-D7A86D811DB3}" type="slidenum">
              <a:rPr lang="nl-NL" smtClean="0"/>
              <a:t>‹nr.›</a:t>
            </a:fld>
            <a:endParaRPr lang="nl-NL" dirty="0"/>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Rechthoek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2" name="Titel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8BEEBAAA-29B5-4AF5-BC5F-7E580C29002D}" type="datetimeFigureOut">
              <a:rPr lang="nl-NL" smtClean="0"/>
              <a:t>6-10-2021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860EDB8-5305-433F-BE41-D7A86D811DB3}" type="slidenum">
              <a:rPr lang="nl-NL" smtClean="0"/>
              <a:t>‹nr.›</a:t>
            </a:fld>
            <a:endParaRPr lang="nl-NL" dirty="0"/>
          </a:p>
        </p:txBody>
      </p:sp>
      <p:sp>
        <p:nvSpPr>
          <p:cNvPr id="7" name="Rechthoek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nl-NL" smtClean="0"/>
              <a:t>6-10-2021</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9860EDB8-5305-433F-BE41-D7A86D811DB3}" type="slidenum">
              <a:rPr lang="nl-NL" smtClean="0"/>
              <a:t>‹nr.›</a:t>
            </a:fld>
            <a:endParaRPr lang="nl-NL" dirty="0"/>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NL" dirty="0"/>
          </a:p>
        </p:txBody>
      </p:sp>
      <p:sp>
        <p:nvSpPr>
          <p:cNvPr id="3" name="Tijdelijke aanduiding voor inhoud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nl-NL"/>
              <a:t>Klik om de modelstijlen te bewerken</a:t>
            </a:r>
          </a:p>
          <a:p>
            <a:pPr marL="0" lvl="1" indent="0">
              <a:lnSpc>
                <a:spcPct val="150000"/>
              </a:lnSpc>
              <a:spcAft>
                <a:spcPts val="1200"/>
              </a:spcAft>
              <a:buNone/>
            </a:pPr>
            <a:r>
              <a:rPr lang="nl-NL"/>
              <a:t>Tweede niveau</a:t>
            </a:r>
          </a:p>
          <a:p>
            <a:pPr marL="0" lvl="2" indent="0">
              <a:lnSpc>
                <a:spcPct val="150000"/>
              </a:lnSpc>
              <a:spcAft>
                <a:spcPts val="1200"/>
              </a:spcAft>
              <a:buNone/>
            </a:pPr>
            <a:r>
              <a:rPr lang="nl-NL"/>
              <a:t>Derde niveau</a:t>
            </a:r>
          </a:p>
          <a:p>
            <a:pPr marL="0" lvl="3" indent="0">
              <a:lnSpc>
                <a:spcPct val="150000"/>
              </a:lnSpc>
              <a:spcAft>
                <a:spcPts val="1200"/>
              </a:spcAft>
              <a:buNone/>
            </a:pPr>
            <a:r>
              <a:rPr lang="nl-NL"/>
              <a:t>Vierde niveau</a:t>
            </a:r>
          </a:p>
          <a:p>
            <a:pPr marL="0" lvl="4" indent="0">
              <a:lnSpc>
                <a:spcPct val="150000"/>
              </a:lnSpc>
              <a:spcAft>
                <a:spcPts val="1200"/>
              </a:spcAft>
              <a:buNone/>
            </a:pPr>
            <a:r>
              <a:rPr lang="nl-NL"/>
              <a:t>Vijfde niveau</a:t>
            </a:r>
            <a:endParaRPr lang="nl-NL" dirty="0"/>
          </a:p>
        </p:txBody>
      </p:sp>
      <p:sp>
        <p:nvSpPr>
          <p:cNvPr id="4" name="Tijdelijke aanduiding voor tekst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8BEEBAAA-29B5-4AF5-BC5F-7E580C29002D}" type="datetimeFigureOut">
              <a:rPr lang="nl-NL" smtClean="0"/>
              <a:t>6-10-2021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860EDB8-5305-433F-BE41-D7A86D811DB3}" type="slidenum">
              <a:rPr lang="nl-NL" smtClean="0"/>
              <a:t>‹nr.›</a:t>
            </a:fld>
            <a:endParaRPr lang="nl-NL" dirty="0"/>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NL" dirty="0"/>
          </a:p>
        </p:txBody>
      </p:sp>
      <p:sp>
        <p:nvSpPr>
          <p:cNvPr id="3" name="Tijdelijke aanduiding voor afbeelding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8BEEBAAA-29B5-4AF5-BC5F-7E580C29002D}" type="datetimeFigureOut">
              <a:rPr lang="nl-NL" smtClean="0"/>
              <a:t>6-10-2021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860EDB8-5305-433F-BE41-D7A86D811DB3}" type="slidenum">
              <a:rPr lang="nl-NL" smtClean="0"/>
              <a:t>‹nr.›</a:t>
            </a:fld>
            <a:endParaRPr lang="nl-NL" dirty="0"/>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nl-NL" smtClean="0"/>
              <a:t>6-10-2021</a:t>
            </a:fld>
            <a:endParaRPr lang="nl-NL" dirty="0"/>
          </a:p>
        </p:txBody>
      </p:sp>
      <p:sp>
        <p:nvSpPr>
          <p:cNvPr id="5" name="Tijdelijke aanduiding voor voettekst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nl-NL" smtClean="0"/>
              <a:t>‹nr.›</a:t>
            </a:fld>
            <a:endParaRPr lang="nl-NL"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moorfotografie.nl/getallen-en-reeksen-sluitertij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moorfotografie.nl/diafragma-sluitertijd-iso-belichting/" TargetMode="External"/><Relationship Id="rId7" Type="http://schemas.openxmlformats.org/officeDocument/2006/relationships/image" Target="../media/image10.jpeg"/><Relationship Id="rId2" Type="http://schemas.openxmlformats.org/officeDocument/2006/relationships/hyperlink" Target="http://www.moorfotografie.nl/diafragma-ken-je-f-getallen/"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moorfotografie.nl/scherptediepte-uitgelegd/" TargetMode="External"/><Relationship Id="rId4" Type="http://schemas.openxmlformats.org/officeDocument/2006/relationships/hyperlink" Target="http://www.moorfotografie.nl/de-basis-van-belichting-sluitertij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Welkom bij de </a:t>
            </a:r>
            <a:r>
              <a:rPr lang="nl-NL" dirty="0"/>
              <a:t>voorbereiding van </a:t>
            </a:r>
            <a:br>
              <a:rPr lang="nl-NL" dirty="0"/>
            </a:br>
            <a:r>
              <a:rPr lang="nl-NL" dirty="0"/>
              <a:t>		Nacht-of avondfotografie</a:t>
            </a:r>
          </a:p>
        </p:txBody>
      </p:sp>
      <p:sp>
        <p:nvSpPr>
          <p:cNvPr id="3" name="Ondertitel 2"/>
          <p:cNvSpPr>
            <a:spLocks noGrp="1"/>
          </p:cNvSpPr>
          <p:nvPr>
            <p:ph type="subTitle" idx="1"/>
          </p:nvPr>
        </p:nvSpPr>
        <p:spPr>
          <a:xfrm>
            <a:off x="9290649" y="5598543"/>
            <a:ext cx="2651174" cy="951783"/>
          </a:xfrm>
        </p:spPr>
        <p:txBody>
          <a:bodyPr>
            <a:normAutofit/>
          </a:bodyPr>
          <a:lstStyle/>
          <a:p>
            <a:r>
              <a:rPr lang="nl-NL" dirty="0"/>
              <a:t>Wil Braakman </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Antwerpen</a:t>
            </a:r>
          </a:p>
        </p:txBody>
      </p:sp>
      <p:graphicFrame>
        <p:nvGraphicFramePr>
          <p:cNvPr id="10" name="Object 9">
            <a:extLst>
              <a:ext uri="{FF2B5EF4-FFF2-40B4-BE49-F238E27FC236}">
                <a16:creationId xmlns:a16="http://schemas.microsoft.com/office/drawing/2014/main" id="{01C6395F-93BA-439A-9D88-9C5455C935B5}"/>
              </a:ext>
            </a:extLst>
          </p:cNvPr>
          <p:cNvGraphicFramePr>
            <a:graphicFrameLocks noChangeAspect="1"/>
          </p:cNvGraphicFramePr>
          <p:nvPr>
            <p:extLst>
              <p:ext uri="{D42A27DB-BD31-4B8C-83A1-F6EECF244321}">
                <p14:modId xmlns:p14="http://schemas.microsoft.com/office/powerpoint/2010/main" val="1536585292"/>
              </p:ext>
            </p:extLst>
          </p:nvPr>
        </p:nvGraphicFramePr>
        <p:xfrm>
          <a:off x="344580" y="1552668"/>
          <a:ext cx="11602793" cy="4113025"/>
        </p:xfrm>
        <a:graphic>
          <a:graphicData uri="http://schemas.openxmlformats.org/presentationml/2006/ole">
            <mc:AlternateContent xmlns:mc="http://schemas.openxmlformats.org/markup-compatibility/2006">
              <mc:Choice xmlns:v="urn:schemas-microsoft-com:vml" Requires="v">
                <p:oleObj name="Worksheet" r:id="rId2" imgW="8705815" imgH="3086052" progId="Excel.Sheet.12">
                  <p:embed/>
                </p:oleObj>
              </mc:Choice>
              <mc:Fallback>
                <p:oleObj name="Worksheet" r:id="rId2" imgW="8705815" imgH="3086052" progId="Excel.Sheet.12">
                  <p:embed/>
                  <p:pic>
                    <p:nvPicPr>
                      <p:cNvPr id="0" name=""/>
                      <p:cNvPicPr/>
                      <p:nvPr/>
                    </p:nvPicPr>
                    <p:blipFill>
                      <a:blip r:embed="rId3"/>
                      <a:stretch>
                        <a:fillRect/>
                      </a:stretch>
                    </p:blipFill>
                    <p:spPr>
                      <a:xfrm>
                        <a:off x="344580" y="1552668"/>
                        <a:ext cx="11602793" cy="4113025"/>
                      </a:xfrm>
                      <a:prstGeom prst="rect">
                        <a:avLst/>
                      </a:prstGeom>
                    </p:spPr>
                  </p:pic>
                </p:oleObj>
              </mc:Fallback>
            </mc:AlternateContent>
          </a:graphicData>
        </a:graphic>
      </p:graphicFrame>
    </p:spTree>
    <p:extLst>
      <p:ext uri="{BB962C8B-B14F-4D97-AF65-F5344CB8AC3E}">
        <p14:creationId xmlns:p14="http://schemas.microsoft.com/office/powerpoint/2010/main" val="80317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Nacht-of avond fotografie</a:t>
            </a:r>
          </a:p>
        </p:txBody>
      </p:sp>
      <p:sp>
        <p:nvSpPr>
          <p:cNvPr id="3" name="Tijdelijke aanduiding voor inhoud 2"/>
          <p:cNvSpPr>
            <a:spLocks noGrp="1"/>
          </p:cNvSpPr>
          <p:nvPr>
            <p:ph idx="1"/>
          </p:nvPr>
        </p:nvSpPr>
        <p:spPr>
          <a:xfrm>
            <a:off x="340658" y="1474767"/>
            <a:ext cx="4078941" cy="5086916"/>
          </a:xfrm>
        </p:spPr>
        <p:txBody>
          <a:bodyPr>
            <a:normAutofit/>
          </a:bodyPr>
          <a:lstStyle/>
          <a:p>
            <a:r>
              <a:rPr lang="nl-NL" sz="1800" b="1" dirty="0"/>
              <a:t>Het havenhuis</a:t>
            </a:r>
          </a:p>
          <a:p>
            <a:r>
              <a:rPr lang="nl-NL" sz="1400" dirty="0"/>
              <a:t>Gear: Canon 5DIII, Canon 24-70L f/2.8 USM MK II</a:t>
            </a:r>
          </a:p>
          <a:p>
            <a:r>
              <a:rPr lang="nl-NL" sz="1400" dirty="0"/>
              <a:t>Foto: ISO 100, 24 mm, f/8, </a:t>
            </a:r>
            <a:br>
              <a:rPr lang="nl-NL" sz="1400" dirty="0"/>
            </a:br>
            <a:r>
              <a:rPr lang="nl-NL" sz="1400" dirty="0"/>
              <a:t>3,2 sec, -0,7 stap onderbelicht</a:t>
            </a:r>
          </a:p>
          <a:p>
            <a:r>
              <a:rPr lang="nl-NL" sz="1400" dirty="0"/>
              <a:t>Bewerking:</a:t>
            </a:r>
            <a:br>
              <a:rPr lang="nl-NL" sz="1400" dirty="0"/>
            </a:br>
            <a:r>
              <a:rPr lang="nl-NL" sz="1400" b="1" i="1" dirty="0" err="1"/>
              <a:t>Lightroom</a:t>
            </a:r>
            <a:r>
              <a:rPr lang="nl-NL" sz="1400" dirty="0"/>
              <a:t>: Contract +, </a:t>
            </a:r>
            <a:r>
              <a:rPr lang="nl-NL" sz="1400" dirty="0" err="1"/>
              <a:t>Highlights</a:t>
            </a:r>
            <a:r>
              <a:rPr lang="nl-NL" sz="1400" dirty="0"/>
              <a:t> -100,</a:t>
            </a:r>
            <a:br>
              <a:rPr lang="nl-NL" sz="1400" dirty="0"/>
            </a:br>
            <a:r>
              <a:rPr lang="nl-NL" sz="1400" dirty="0"/>
              <a:t>schaduw, wit, zwart (ietsjes +), Helderheid +, Rechtgezet</a:t>
            </a:r>
            <a:br>
              <a:rPr lang="nl-NL" sz="1400" dirty="0"/>
            </a:br>
            <a:r>
              <a:rPr lang="nl-NL" sz="1400" b="1" i="1" dirty="0"/>
              <a:t>NIK </a:t>
            </a:r>
            <a:r>
              <a:rPr lang="nl-NL" sz="1400" b="1" i="1" dirty="0" err="1"/>
              <a:t>Color</a:t>
            </a:r>
            <a:r>
              <a:rPr lang="nl-NL" sz="1400" b="1" i="1" dirty="0"/>
              <a:t> </a:t>
            </a:r>
            <a:r>
              <a:rPr lang="nl-NL" sz="1400" b="1" i="1" dirty="0" err="1"/>
              <a:t>Efex</a:t>
            </a:r>
            <a:r>
              <a:rPr lang="nl-NL" sz="1400" b="1" i="1" dirty="0"/>
              <a:t> pro 4</a:t>
            </a:r>
            <a:r>
              <a:rPr lang="nl-NL" sz="1400" dirty="0"/>
              <a:t>: </a:t>
            </a:r>
            <a:r>
              <a:rPr lang="nl-NL" sz="1400" dirty="0" err="1"/>
              <a:t>Tonal</a:t>
            </a:r>
            <a:r>
              <a:rPr lang="nl-NL" sz="1400" dirty="0"/>
              <a:t> contrast, polarisatiefilter, warme kleuren.</a:t>
            </a:r>
          </a:p>
        </p:txBody>
      </p:sp>
      <p:pic>
        <p:nvPicPr>
          <p:cNvPr id="5" name="Afbeelding 4">
            <a:extLst>
              <a:ext uri="{FF2B5EF4-FFF2-40B4-BE49-F238E27FC236}">
                <a16:creationId xmlns:a16="http://schemas.microsoft.com/office/drawing/2014/main" id="{1B0B0C1B-E2D5-4B85-9657-C1F55FCDDA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712" y="1474767"/>
            <a:ext cx="7321630" cy="5086916"/>
          </a:xfrm>
          <a:prstGeom prst="rect">
            <a:avLst/>
          </a:prstGeom>
        </p:spPr>
      </p:pic>
    </p:spTree>
    <p:extLst>
      <p:ext uri="{BB962C8B-B14F-4D97-AF65-F5344CB8AC3E}">
        <p14:creationId xmlns:p14="http://schemas.microsoft.com/office/powerpoint/2010/main" val="39270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Nacht-of avond fotografie</a:t>
            </a:r>
          </a:p>
        </p:txBody>
      </p:sp>
      <p:sp>
        <p:nvSpPr>
          <p:cNvPr id="3" name="Tijdelijke aanduiding voor inhoud 2"/>
          <p:cNvSpPr>
            <a:spLocks noGrp="1"/>
          </p:cNvSpPr>
          <p:nvPr>
            <p:ph idx="1"/>
          </p:nvPr>
        </p:nvSpPr>
        <p:spPr>
          <a:xfrm>
            <a:off x="340658" y="1474767"/>
            <a:ext cx="4078941" cy="5086916"/>
          </a:xfrm>
        </p:spPr>
        <p:txBody>
          <a:bodyPr>
            <a:normAutofit/>
          </a:bodyPr>
          <a:lstStyle/>
          <a:p>
            <a:r>
              <a:rPr lang="nl-NL" sz="1800" b="1" dirty="0"/>
              <a:t>De oude kranen (Rijnkaai)</a:t>
            </a:r>
          </a:p>
          <a:p>
            <a:r>
              <a:rPr lang="nl-NL" sz="1400" dirty="0"/>
              <a:t>Gear: Canon 5DIII, Canon 24-70L f/2.8 USM MK II</a:t>
            </a:r>
          </a:p>
          <a:p>
            <a:r>
              <a:rPr lang="nl-NL" sz="1400" dirty="0"/>
              <a:t>Foto: ISO 100, 24 mm, f/8, </a:t>
            </a:r>
            <a:br>
              <a:rPr lang="nl-NL" sz="1400" dirty="0"/>
            </a:br>
            <a:r>
              <a:rPr lang="nl-NL" sz="1400" dirty="0"/>
              <a:t>30 sec, -1,3 stap onderbelicht</a:t>
            </a:r>
          </a:p>
          <a:p>
            <a:r>
              <a:rPr lang="nl-NL" sz="1400" dirty="0"/>
              <a:t>Bewerking:</a:t>
            </a:r>
            <a:br>
              <a:rPr lang="nl-NL" sz="1400" dirty="0"/>
            </a:br>
            <a:r>
              <a:rPr lang="nl-NL" sz="1400" b="1" i="1" dirty="0" err="1"/>
              <a:t>Lightroom</a:t>
            </a:r>
            <a:r>
              <a:rPr lang="nl-NL" sz="1400" dirty="0"/>
              <a:t>: Contract +, </a:t>
            </a:r>
            <a:r>
              <a:rPr lang="nl-NL" sz="1400" dirty="0" err="1"/>
              <a:t>Highlights</a:t>
            </a:r>
            <a:r>
              <a:rPr lang="nl-NL" sz="1400" dirty="0"/>
              <a:t> -50,</a:t>
            </a:r>
            <a:br>
              <a:rPr lang="nl-NL" sz="1400" dirty="0"/>
            </a:br>
            <a:r>
              <a:rPr lang="nl-NL" sz="1400" dirty="0"/>
              <a:t>schaduw, wit, (ietsjes +), zwart (ietsjes -), blauwe saturatie 75+,helderheid +, Rechtgezet</a:t>
            </a:r>
            <a:br>
              <a:rPr lang="nl-NL" sz="1400" dirty="0"/>
            </a:br>
            <a:r>
              <a:rPr lang="nl-NL" sz="1400" b="1" i="1" dirty="0"/>
              <a:t>NIK </a:t>
            </a:r>
            <a:r>
              <a:rPr lang="nl-NL" sz="1400" b="1" i="1" dirty="0" err="1"/>
              <a:t>Color</a:t>
            </a:r>
            <a:r>
              <a:rPr lang="nl-NL" sz="1400" b="1" i="1" dirty="0"/>
              <a:t> </a:t>
            </a:r>
            <a:r>
              <a:rPr lang="nl-NL" sz="1400" b="1" i="1" dirty="0" err="1"/>
              <a:t>Efex</a:t>
            </a:r>
            <a:r>
              <a:rPr lang="nl-NL" sz="1400" b="1" i="1" dirty="0"/>
              <a:t> pro 4</a:t>
            </a:r>
            <a:r>
              <a:rPr lang="nl-NL" sz="1400" dirty="0"/>
              <a:t>: </a:t>
            </a:r>
            <a:r>
              <a:rPr lang="nl-NL" sz="1400" dirty="0" err="1"/>
              <a:t>Tonal</a:t>
            </a:r>
            <a:r>
              <a:rPr lang="nl-NL" sz="1400" dirty="0"/>
              <a:t> contrast, polarisatiefilter, warme kleuren.</a:t>
            </a:r>
          </a:p>
        </p:txBody>
      </p:sp>
      <p:pic>
        <p:nvPicPr>
          <p:cNvPr id="6" name="Afbeelding 5">
            <a:extLst>
              <a:ext uri="{FF2B5EF4-FFF2-40B4-BE49-F238E27FC236}">
                <a16:creationId xmlns:a16="http://schemas.microsoft.com/office/drawing/2014/main" id="{5206BFCC-413D-4CF7-B6C9-FD2BF5991E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198" y="1474767"/>
            <a:ext cx="7770159" cy="5180106"/>
          </a:xfrm>
          <a:prstGeom prst="rect">
            <a:avLst/>
          </a:prstGeom>
        </p:spPr>
      </p:pic>
    </p:spTree>
    <p:extLst>
      <p:ext uri="{BB962C8B-B14F-4D97-AF65-F5344CB8AC3E}">
        <p14:creationId xmlns:p14="http://schemas.microsoft.com/office/powerpoint/2010/main" val="4232580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Nacht-of avond fotografie</a:t>
            </a:r>
          </a:p>
        </p:txBody>
      </p:sp>
      <p:sp>
        <p:nvSpPr>
          <p:cNvPr id="3" name="Tijdelijke aanduiding voor inhoud 2"/>
          <p:cNvSpPr>
            <a:spLocks noGrp="1"/>
          </p:cNvSpPr>
          <p:nvPr>
            <p:ph idx="1"/>
          </p:nvPr>
        </p:nvSpPr>
        <p:spPr>
          <a:xfrm>
            <a:off x="340658" y="1474767"/>
            <a:ext cx="4078941" cy="5086916"/>
          </a:xfrm>
        </p:spPr>
        <p:txBody>
          <a:bodyPr>
            <a:normAutofit/>
          </a:bodyPr>
          <a:lstStyle/>
          <a:p>
            <a:r>
              <a:rPr lang="nl-NL" sz="1800" b="1" dirty="0"/>
              <a:t>MAS</a:t>
            </a:r>
          </a:p>
          <a:p>
            <a:r>
              <a:rPr lang="nl-NL" sz="1400" dirty="0"/>
              <a:t>Gear: Canon 5DIII, Canon 24-70L f/2.8 USM MK II</a:t>
            </a:r>
          </a:p>
          <a:p>
            <a:r>
              <a:rPr lang="nl-NL" sz="1400" dirty="0"/>
              <a:t>Foto: ISO 100, 24 mm, f/8, </a:t>
            </a:r>
            <a:br>
              <a:rPr lang="nl-NL" sz="1400" dirty="0"/>
            </a:br>
            <a:r>
              <a:rPr lang="nl-NL" sz="1400" dirty="0"/>
              <a:t>20 sec, +0,7 stap overbelicht</a:t>
            </a:r>
          </a:p>
          <a:p>
            <a:r>
              <a:rPr lang="nl-NL" sz="1400" dirty="0"/>
              <a:t>Bewerking:</a:t>
            </a:r>
            <a:br>
              <a:rPr lang="nl-NL" sz="1400" dirty="0"/>
            </a:br>
            <a:r>
              <a:rPr lang="nl-NL" sz="1400" b="1" i="1" dirty="0" err="1"/>
              <a:t>Lightroom</a:t>
            </a:r>
            <a:r>
              <a:rPr lang="nl-NL" sz="1400" dirty="0"/>
              <a:t>: Contract +, </a:t>
            </a:r>
            <a:r>
              <a:rPr lang="nl-NL" sz="1400" dirty="0" err="1"/>
              <a:t>Highlights</a:t>
            </a:r>
            <a:r>
              <a:rPr lang="nl-NL" sz="1400" dirty="0"/>
              <a:t> -60,</a:t>
            </a:r>
            <a:br>
              <a:rPr lang="nl-NL" sz="1400" dirty="0"/>
            </a:br>
            <a:r>
              <a:rPr lang="nl-NL" sz="1400" dirty="0"/>
              <a:t>schaduw, wit, (ietsjes +), zwart (ietsjes -), helderheid ++, Rechtgezet</a:t>
            </a:r>
            <a:br>
              <a:rPr lang="nl-NL" sz="1400" dirty="0"/>
            </a:br>
            <a:r>
              <a:rPr lang="nl-NL" sz="1400" b="1" i="1" dirty="0"/>
              <a:t>NIK </a:t>
            </a:r>
            <a:r>
              <a:rPr lang="nl-NL" sz="1400" b="1" i="1" dirty="0" err="1"/>
              <a:t>Color</a:t>
            </a:r>
            <a:r>
              <a:rPr lang="nl-NL" sz="1400" b="1" i="1" dirty="0"/>
              <a:t> </a:t>
            </a:r>
            <a:r>
              <a:rPr lang="nl-NL" sz="1400" b="1" i="1" dirty="0" err="1"/>
              <a:t>Efex</a:t>
            </a:r>
            <a:r>
              <a:rPr lang="nl-NL" sz="1400" b="1" i="1" dirty="0"/>
              <a:t> pro 4</a:t>
            </a:r>
            <a:r>
              <a:rPr lang="nl-NL" sz="1400" dirty="0"/>
              <a:t>: </a:t>
            </a:r>
            <a:r>
              <a:rPr lang="nl-NL" sz="1400" dirty="0" err="1"/>
              <a:t>Tonal</a:t>
            </a:r>
            <a:r>
              <a:rPr lang="nl-NL" sz="1400" dirty="0"/>
              <a:t> contrast, polarisatiefilter.</a:t>
            </a:r>
          </a:p>
        </p:txBody>
      </p:sp>
      <p:pic>
        <p:nvPicPr>
          <p:cNvPr id="5" name="Afbeelding 4">
            <a:extLst>
              <a:ext uri="{FF2B5EF4-FFF2-40B4-BE49-F238E27FC236}">
                <a16:creationId xmlns:a16="http://schemas.microsoft.com/office/drawing/2014/main" id="{207D36CF-29A3-4188-84FE-5B303624B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7200" y="1474768"/>
            <a:ext cx="7629711" cy="5086916"/>
          </a:xfrm>
          <a:prstGeom prst="rect">
            <a:avLst/>
          </a:prstGeom>
        </p:spPr>
      </p:pic>
    </p:spTree>
    <p:extLst>
      <p:ext uri="{BB962C8B-B14F-4D97-AF65-F5344CB8AC3E}">
        <p14:creationId xmlns:p14="http://schemas.microsoft.com/office/powerpoint/2010/main" val="277575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Nacht-of avond fotografie</a:t>
            </a:r>
          </a:p>
        </p:txBody>
      </p:sp>
      <p:sp>
        <p:nvSpPr>
          <p:cNvPr id="3" name="Tijdelijke aanduiding voor inhoud 2"/>
          <p:cNvSpPr>
            <a:spLocks noGrp="1"/>
          </p:cNvSpPr>
          <p:nvPr>
            <p:ph idx="1"/>
          </p:nvPr>
        </p:nvSpPr>
        <p:spPr>
          <a:xfrm>
            <a:off x="340658" y="1474767"/>
            <a:ext cx="4078941" cy="5086916"/>
          </a:xfrm>
        </p:spPr>
        <p:txBody>
          <a:bodyPr>
            <a:normAutofit/>
          </a:bodyPr>
          <a:lstStyle/>
          <a:p>
            <a:r>
              <a:rPr lang="nl-NL" sz="1800" b="1" dirty="0"/>
              <a:t>Parkbrug</a:t>
            </a:r>
          </a:p>
          <a:p>
            <a:r>
              <a:rPr lang="nl-NL" sz="1400" dirty="0"/>
              <a:t>Gear: Canon 5DIII, Canon 24-70L f/2.8 USM MK II</a:t>
            </a:r>
          </a:p>
          <a:p>
            <a:r>
              <a:rPr lang="nl-NL" sz="1400" dirty="0"/>
              <a:t>Foto: ISO 100, 24 mm, f/8, </a:t>
            </a:r>
            <a:br>
              <a:rPr lang="nl-NL" sz="1400" dirty="0"/>
            </a:br>
            <a:r>
              <a:rPr lang="nl-NL" sz="1400" dirty="0"/>
              <a:t>8 sec, -1,7 stap onderbelicht</a:t>
            </a:r>
          </a:p>
          <a:p>
            <a:r>
              <a:rPr lang="nl-NL" sz="1400" dirty="0"/>
              <a:t>Bewerking:</a:t>
            </a:r>
            <a:br>
              <a:rPr lang="nl-NL" sz="1400" dirty="0"/>
            </a:br>
            <a:r>
              <a:rPr lang="nl-NL" sz="1400" b="1" i="1" dirty="0" err="1"/>
              <a:t>Lightroom</a:t>
            </a:r>
            <a:r>
              <a:rPr lang="nl-NL" sz="1400" dirty="0"/>
              <a:t>: Contract +, </a:t>
            </a:r>
            <a:r>
              <a:rPr lang="nl-NL" sz="1400" dirty="0" err="1"/>
              <a:t>Highlights</a:t>
            </a:r>
            <a:r>
              <a:rPr lang="nl-NL" sz="1400" dirty="0"/>
              <a:t> -25,</a:t>
            </a:r>
            <a:br>
              <a:rPr lang="nl-NL" sz="1400" dirty="0"/>
            </a:br>
            <a:r>
              <a:rPr lang="nl-NL" sz="1400" dirty="0"/>
              <a:t>schaduw ++, wit, (ietsjes +), zwart 0, </a:t>
            </a:r>
            <a:br>
              <a:rPr lang="nl-NL" sz="1400" dirty="0"/>
            </a:br>
            <a:r>
              <a:rPr lang="nl-NL" sz="1400" dirty="0"/>
              <a:t>helderheid ++, Rechtgezet, Blauw ++, Oranje ++ en geel +</a:t>
            </a:r>
            <a:br>
              <a:rPr lang="nl-NL" sz="1400" dirty="0"/>
            </a:br>
            <a:r>
              <a:rPr lang="nl-NL" sz="1400" b="1" i="1" dirty="0"/>
              <a:t>NIK </a:t>
            </a:r>
            <a:r>
              <a:rPr lang="nl-NL" sz="1400" b="1" i="1" dirty="0" err="1"/>
              <a:t>Color</a:t>
            </a:r>
            <a:r>
              <a:rPr lang="nl-NL" sz="1400" b="1" i="1" dirty="0"/>
              <a:t> </a:t>
            </a:r>
            <a:r>
              <a:rPr lang="nl-NL" sz="1400" b="1" i="1" dirty="0" err="1"/>
              <a:t>Efex</a:t>
            </a:r>
            <a:r>
              <a:rPr lang="nl-NL" sz="1400" b="1" i="1" dirty="0"/>
              <a:t> pro 4</a:t>
            </a:r>
            <a:r>
              <a:rPr lang="nl-NL" sz="1400" dirty="0"/>
              <a:t>: </a:t>
            </a:r>
            <a:r>
              <a:rPr lang="nl-NL" sz="1400" dirty="0" err="1"/>
              <a:t>Tonal</a:t>
            </a:r>
            <a:r>
              <a:rPr lang="nl-NL" sz="1400" dirty="0"/>
              <a:t> contrast, polarisatiefilter.</a:t>
            </a:r>
          </a:p>
        </p:txBody>
      </p:sp>
      <p:pic>
        <p:nvPicPr>
          <p:cNvPr id="6" name="Afbeelding 5">
            <a:extLst>
              <a:ext uri="{FF2B5EF4-FFF2-40B4-BE49-F238E27FC236}">
                <a16:creationId xmlns:a16="http://schemas.microsoft.com/office/drawing/2014/main" id="{B8D8CEA9-C841-4514-A3E1-4F0506833E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599" y="1474767"/>
            <a:ext cx="7698911" cy="5194974"/>
          </a:xfrm>
          <a:prstGeom prst="rect">
            <a:avLst/>
          </a:prstGeom>
        </p:spPr>
      </p:pic>
    </p:spTree>
    <p:extLst>
      <p:ext uri="{BB962C8B-B14F-4D97-AF65-F5344CB8AC3E}">
        <p14:creationId xmlns:p14="http://schemas.microsoft.com/office/powerpoint/2010/main" val="252947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Nacht-of avond fotografie</a:t>
            </a:r>
          </a:p>
        </p:txBody>
      </p:sp>
      <p:sp>
        <p:nvSpPr>
          <p:cNvPr id="3" name="Tijdelijke aanduiding voor inhoud 2"/>
          <p:cNvSpPr>
            <a:spLocks noGrp="1"/>
          </p:cNvSpPr>
          <p:nvPr>
            <p:ph idx="1"/>
          </p:nvPr>
        </p:nvSpPr>
        <p:spPr>
          <a:xfrm>
            <a:off x="838199" y="1825624"/>
            <a:ext cx="5204223" cy="4447761"/>
          </a:xfrm>
        </p:spPr>
        <p:txBody>
          <a:bodyPr>
            <a:normAutofit/>
          </a:bodyPr>
          <a:lstStyle/>
          <a:p>
            <a:r>
              <a:rPr lang="nl-NL" dirty="0"/>
              <a:t>Inhoud:</a:t>
            </a:r>
          </a:p>
          <a:p>
            <a:pPr marL="342900" indent="-342900">
              <a:buFont typeface="+mj-lt"/>
              <a:buAutoNum type="arabicPeriod"/>
            </a:pPr>
            <a:r>
              <a:rPr lang="nl-NL" dirty="0"/>
              <a:t>Inleiding</a:t>
            </a:r>
          </a:p>
          <a:p>
            <a:pPr marL="342900" indent="-342900">
              <a:buFont typeface="+mj-lt"/>
              <a:buAutoNum type="arabicPeriod"/>
            </a:pPr>
            <a:r>
              <a:rPr lang="nl-NL" dirty="0"/>
              <a:t>Voorbereiding</a:t>
            </a:r>
          </a:p>
          <a:p>
            <a:pPr marL="342900" indent="-342900">
              <a:buFont typeface="+mj-lt"/>
              <a:buAutoNum type="arabicPeriod"/>
            </a:pPr>
            <a:r>
              <a:rPr lang="nl-NL" dirty="0"/>
              <a:t>Uitrusting</a:t>
            </a:r>
          </a:p>
          <a:p>
            <a:pPr marL="342900" indent="-342900">
              <a:buFont typeface="+mj-lt"/>
              <a:buAutoNum type="arabicPeriod"/>
            </a:pPr>
            <a:r>
              <a:rPr lang="nl-NL" dirty="0"/>
              <a:t>De belichting</a:t>
            </a:r>
          </a:p>
          <a:p>
            <a:pPr marL="342900" indent="-342900">
              <a:buFont typeface="+mj-lt"/>
              <a:buAutoNum type="arabicPeriod"/>
            </a:pPr>
            <a:r>
              <a:rPr lang="nl-NL" dirty="0"/>
              <a:t>De instellingen</a:t>
            </a:r>
          </a:p>
          <a:p>
            <a:pPr marL="342900" indent="-342900">
              <a:buFont typeface="+mj-lt"/>
              <a:buAutoNum type="arabicPeriod"/>
            </a:pPr>
            <a:endParaRPr lang="nl-NL" dirty="0"/>
          </a:p>
          <a:p>
            <a:endParaRPr lang="nl-NL" dirty="0"/>
          </a:p>
          <a:p>
            <a:endParaRPr lang="nl-NL" dirty="0"/>
          </a:p>
        </p:txBody>
      </p:sp>
      <p:pic>
        <p:nvPicPr>
          <p:cNvPr id="5" name="Afbeelding 4">
            <a:extLst>
              <a:ext uri="{FF2B5EF4-FFF2-40B4-BE49-F238E27FC236}">
                <a16:creationId xmlns:a16="http://schemas.microsoft.com/office/drawing/2014/main" id="{5DC124C7-BC4A-49CF-82E3-09FE00D830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873" y="1739153"/>
            <a:ext cx="5485871" cy="3657600"/>
          </a:xfrm>
          <a:prstGeom prst="rect">
            <a:avLst/>
          </a:prstGeom>
        </p:spPr>
      </p:pic>
    </p:spTree>
    <p:extLst>
      <p:ext uri="{BB962C8B-B14F-4D97-AF65-F5344CB8AC3E}">
        <p14:creationId xmlns:p14="http://schemas.microsoft.com/office/powerpoint/2010/main" val="209073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Nacht-of avond fotografie</a:t>
            </a:r>
          </a:p>
        </p:txBody>
      </p:sp>
      <p:sp>
        <p:nvSpPr>
          <p:cNvPr id="3" name="Tijdelijke aanduiding voor inhoud 2"/>
          <p:cNvSpPr>
            <a:spLocks noGrp="1"/>
          </p:cNvSpPr>
          <p:nvPr>
            <p:ph idx="1"/>
          </p:nvPr>
        </p:nvSpPr>
        <p:spPr>
          <a:xfrm>
            <a:off x="838200" y="1825625"/>
            <a:ext cx="6231136" cy="4433752"/>
          </a:xfrm>
        </p:spPr>
        <p:txBody>
          <a:bodyPr>
            <a:normAutofit/>
          </a:bodyPr>
          <a:lstStyle/>
          <a:p>
            <a:pPr marL="342900" indent="-342900">
              <a:buAutoNum type="arabicPeriod"/>
            </a:pPr>
            <a:r>
              <a:rPr lang="nl-NL" sz="1800" b="1" dirty="0"/>
              <a:t>Inleiding</a:t>
            </a:r>
          </a:p>
          <a:p>
            <a:r>
              <a:rPr lang="nl-NL" sz="1800" dirty="0"/>
              <a:t>We willen een zo mooi mogelijke nachtopname. </a:t>
            </a:r>
          </a:p>
          <a:p>
            <a:r>
              <a:rPr lang="nl-NL" sz="1800" dirty="0"/>
              <a:t>Maar wat is de mooiste opname? Dat is natuurlijk ieder zijn eigen smaak. Persoonlijk vind ik een nachtopname mooi als</a:t>
            </a:r>
          </a:p>
          <a:p>
            <a:pPr marL="285750" indent="-285750">
              <a:buFont typeface="Arial" panose="020B0604020202020204" pitchFamily="34" charset="0"/>
              <a:buChar char="•"/>
            </a:pPr>
            <a:r>
              <a:rPr lang="nl-NL" sz="1800" dirty="0"/>
              <a:t>De lucht goed donker is (eventueel met rustige wolken)</a:t>
            </a:r>
          </a:p>
          <a:p>
            <a:pPr marL="285750" indent="-285750">
              <a:buFont typeface="Arial" panose="020B0604020202020204" pitchFamily="34" charset="0"/>
              <a:buChar char="•"/>
            </a:pPr>
            <a:r>
              <a:rPr lang="nl-NL" sz="1800" dirty="0"/>
              <a:t>Een goede verdeling van het licht/belichte onderwerpen</a:t>
            </a:r>
          </a:p>
          <a:p>
            <a:pPr marL="285750" indent="-285750">
              <a:buFont typeface="Arial" panose="020B0604020202020204" pitchFamily="34" charset="0"/>
              <a:buChar char="•"/>
            </a:pPr>
            <a:r>
              <a:rPr lang="nl-NL" sz="1800" dirty="0"/>
              <a:t>De lampen stralen</a:t>
            </a:r>
          </a:p>
          <a:p>
            <a:endParaRPr lang="nl-NL" dirty="0"/>
          </a:p>
        </p:txBody>
      </p:sp>
      <p:pic>
        <p:nvPicPr>
          <p:cNvPr id="7" name="Afbeelding 6">
            <a:extLst>
              <a:ext uri="{FF2B5EF4-FFF2-40B4-BE49-F238E27FC236}">
                <a16:creationId xmlns:a16="http://schemas.microsoft.com/office/drawing/2014/main" id="{51ABEF45-7A17-4B4A-A020-5FCD60914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9335" y="1567630"/>
            <a:ext cx="5033017" cy="2765444"/>
          </a:xfrm>
          <a:prstGeom prst="rect">
            <a:avLst/>
          </a:prstGeom>
        </p:spPr>
      </p:pic>
    </p:spTree>
    <p:extLst>
      <p:ext uri="{BB962C8B-B14F-4D97-AF65-F5344CB8AC3E}">
        <p14:creationId xmlns:p14="http://schemas.microsoft.com/office/powerpoint/2010/main" val="132867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1BFA501-A062-46A0-B5EE-98B412139742}"/>
              </a:ext>
            </a:extLst>
          </p:cNvPr>
          <p:cNvPicPr>
            <a:picLocks noChangeAspect="1"/>
          </p:cNvPicPr>
          <p:nvPr/>
        </p:nvPicPr>
        <p:blipFill>
          <a:blip r:embed="rId2"/>
          <a:stretch>
            <a:fillRect/>
          </a:stretch>
        </p:blipFill>
        <p:spPr>
          <a:xfrm>
            <a:off x="7234770" y="1552282"/>
            <a:ext cx="4813795" cy="2000352"/>
          </a:xfrm>
          <a:prstGeom prst="rect">
            <a:avLst/>
          </a:prstGeom>
        </p:spPr>
      </p:pic>
      <p:sp>
        <p:nvSpPr>
          <p:cNvPr id="2" name="Titel 1"/>
          <p:cNvSpPr>
            <a:spLocks noGrp="1"/>
          </p:cNvSpPr>
          <p:nvPr>
            <p:ph type="title"/>
          </p:nvPr>
        </p:nvSpPr>
        <p:spPr/>
        <p:txBody>
          <a:bodyPr/>
          <a:lstStyle/>
          <a:p>
            <a:pPr algn="ctr"/>
            <a:r>
              <a:rPr lang="nl-NL" dirty="0"/>
              <a:t>Nacht-of avond fotografie</a:t>
            </a:r>
          </a:p>
        </p:txBody>
      </p:sp>
      <p:sp>
        <p:nvSpPr>
          <p:cNvPr id="3" name="Tijdelijke aanduiding voor inhoud 2"/>
          <p:cNvSpPr>
            <a:spLocks noGrp="1"/>
          </p:cNvSpPr>
          <p:nvPr>
            <p:ph idx="1"/>
          </p:nvPr>
        </p:nvSpPr>
        <p:spPr>
          <a:xfrm>
            <a:off x="838201" y="1825624"/>
            <a:ext cx="6114690" cy="4454923"/>
          </a:xfrm>
        </p:spPr>
        <p:txBody>
          <a:bodyPr>
            <a:normAutofit fontScale="92500" lnSpcReduction="10000"/>
          </a:bodyPr>
          <a:lstStyle/>
          <a:p>
            <a:pPr marL="342900" indent="-342900">
              <a:buFont typeface="+mj-lt"/>
              <a:buAutoNum type="arabicPeriod" startAt="2"/>
            </a:pPr>
            <a:r>
              <a:rPr lang="nl-NL" sz="1800" b="1" dirty="0"/>
              <a:t>De voorbereiding</a:t>
            </a:r>
          </a:p>
          <a:p>
            <a:pPr marL="285750" indent="-285750">
              <a:buFont typeface="Arial" panose="020B0604020202020204" pitchFamily="34" charset="0"/>
              <a:buChar char="•"/>
            </a:pPr>
            <a:r>
              <a:rPr lang="nl-NL" dirty="0"/>
              <a:t>Hoe zijn de weersomstandigheden. (Beetje regen is niet erg. Mist? Sneeuw?) Is het veilig om er heen te rijden?</a:t>
            </a:r>
          </a:p>
          <a:p>
            <a:pPr marL="285750" indent="-285750">
              <a:buFont typeface="Arial" panose="020B0604020202020204" pitchFamily="34" charset="0"/>
              <a:buChar char="•"/>
            </a:pPr>
            <a:r>
              <a:rPr lang="nl-NL" dirty="0"/>
              <a:t>Verken de omgeving. Waar moet en kan ik parkeren. Hoe moet ik lopen als ik meerdere objecten wil fotograferen.</a:t>
            </a:r>
          </a:p>
          <a:p>
            <a:pPr marL="285750" indent="-285750">
              <a:buFont typeface="Arial" panose="020B0604020202020204" pitchFamily="34" charset="0"/>
              <a:buChar char="•"/>
            </a:pPr>
            <a:r>
              <a:rPr lang="nl-NL" dirty="0"/>
              <a:t>Ga niet alleen! ‘s Nachts loopt vaak een ander soort mensen rond dan overdag!!!</a:t>
            </a:r>
          </a:p>
          <a:p>
            <a:pPr marL="285750" indent="-285750">
              <a:buFont typeface="Arial" panose="020B0604020202020204" pitchFamily="34" charset="0"/>
              <a:buChar char="•"/>
            </a:pPr>
            <a:r>
              <a:rPr lang="nl-NL" dirty="0"/>
              <a:t>Kleed je naar de weersomstandigheden </a:t>
            </a:r>
          </a:p>
          <a:p>
            <a:pPr marL="285750" indent="-285750">
              <a:buFont typeface="Arial" panose="020B0604020202020204" pitchFamily="34" charset="0"/>
              <a:buChar char="•"/>
            </a:pPr>
            <a:r>
              <a:rPr lang="nl-NL" dirty="0"/>
              <a:t>Laat het thuisfront weten waar je naar toe gaat en </a:t>
            </a:r>
            <a:r>
              <a:rPr lang="nl-NL" dirty="0" err="1"/>
              <a:t>hoelaat</a:t>
            </a:r>
            <a:r>
              <a:rPr lang="nl-NL" dirty="0"/>
              <a:t> je verwacht thuis te zijn. Laat </a:t>
            </a:r>
            <a:r>
              <a:rPr lang="nl-NL" dirty="0" err="1"/>
              <a:t>telnr</a:t>
            </a:r>
            <a:r>
              <a:rPr lang="nl-NL" dirty="0"/>
              <a:t> achter.</a:t>
            </a:r>
          </a:p>
        </p:txBody>
      </p:sp>
      <p:pic>
        <p:nvPicPr>
          <p:cNvPr id="8" name="Afbeelding 7">
            <a:extLst>
              <a:ext uri="{FF2B5EF4-FFF2-40B4-BE49-F238E27FC236}">
                <a16:creationId xmlns:a16="http://schemas.microsoft.com/office/drawing/2014/main" id="{D9289AC3-8696-44DD-973D-5FE9BF756889}"/>
              </a:ext>
            </a:extLst>
          </p:cNvPr>
          <p:cNvPicPr>
            <a:picLocks noChangeAspect="1"/>
          </p:cNvPicPr>
          <p:nvPr/>
        </p:nvPicPr>
        <p:blipFill>
          <a:blip r:embed="rId3"/>
          <a:stretch>
            <a:fillRect/>
          </a:stretch>
        </p:blipFill>
        <p:spPr>
          <a:xfrm>
            <a:off x="7054437" y="4195299"/>
            <a:ext cx="5137563" cy="2000352"/>
          </a:xfrm>
          <a:prstGeom prst="rect">
            <a:avLst/>
          </a:prstGeom>
        </p:spPr>
      </p:pic>
    </p:spTree>
    <p:extLst>
      <p:ext uri="{BB962C8B-B14F-4D97-AF65-F5344CB8AC3E}">
        <p14:creationId xmlns:p14="http://schemas.microsoft.com/office/powerpoint/2010/main" val="153153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Nacht-of avond fotografie</a:t>
            </a:r>
          </a:p>
        </p:txBody>
      </p:sp>
      <p:sp>
        <p:nvSpPr>
          <p:cNvPr id="3" name="Tijdelijke aanduiding voor inhoud 2"/>
          <p:cNvSpPr>
            <a:spLocks noGrp="1"/>
          </p:cNvSpPr>
          <p:nvPr>
            <p:ph idx="1"/>
          </p:nvPr>
        </p:nvSpPr>
        <p:spPr>
          <a:xfrm>
            <a:off x="358588" y="1422440"/>
            <a:ext cx="6594303" cy="5116382"/>
          </a:xfrm>
        </p:spPr>
        <p:txBody>
          <a:bodyPr>
            <a:normAutofit fontScale="77500" lnSpcReduction="20000"/>
          </a:bodyPr>
          <a:lstStyle/>
          <a:p>
            <a:pPr marL="342900" indent="-342900">
              <a:buFont typeface="+mj-lt"/>
              <a:buAutoNum type="arabicPeriod" startAt="3"/>
            </a:pPr>
            <a:r>
              <a:rPr lang="nl-NL" sz="1800" b="1" dirty="0"/>
              <a:t>De uitrusting</a:t>
            </a:r>
          </a:p>
          <a:p>
            <a:pPr marL="285750" indent="-285750">
              <a:buFont typeface="Arial" panose="020B0604020202020204" pitchFamily="34" charset="0"/>
              <a:buChar char="•"/>
            </a:pPr>
            <a:r>
              <a:rPr lang="nl-NL" dirty="0"/>
              <a:t>De camera met lens (uiteraard). In de stad liefs groothoek, maar alle andere lenzen mag ook</a:t>
            </a:r>
            <a:r>
              <a:rPr lang="nl-NL" i="1" dirty="0"/>
              <a:t>! Aanrader is om een groothoek van minimaal 24 mm te nemen (</a:t>
            </a:r>
            <a:r>
              <a:rPr lang="nl-NL" i="1" dirty="0" err="1"/>
              <a:t>FullFrame</a:t>
            </a:r>
            <a:r>
              <a:rPr lang="nl-NL" i="1" dirty="0"/>
              <a:t>) of bij een </a:t>
            </a:r>
            <a:r>
              <a:rPr lang="nl-NL" i="1" dirty="0" err="1"/>
              <a:t>crop</a:t>
            </a:r>
            <a:r>
              <a:rPr lang="nl-NL" i="1" dirty="0"/>
              <a:t> een 15 mm te gebruiken.</a:t>
            </a:r>
          </a:p>
          <a:p>
            <a:pPr marL="285750" indent="-285750">
              <a:buFont typeface="Arial" panose="020B0604020202020204" pitchFamily="34" charset="0"/>
              <a:buChar char="•"/>
            </a:pPr>
            <a:r>
              <a:rPr lang="nl-NL" dirty="0"/>
              <a:t>Een statief is een gewaardeerde hulp. </a:t>
            </a:r>
            <a:br>
              <a:rPr lang="nl-NL" dirty="0"/>
            </a:br>
            <a:r>
              <a:rPr lang="nl-NL" dirty="0"/>
              <a:t>De </a:t>
            </a:r>
            <a:r>
              <a:rPr lang="nl-NL" u="sng" dirty="0">
                <a:hlinkClick r:id="rId2"/>
              </a:rPr>
              <a:t>sluitertijden</a:t>
            </a:r>
            <a:r>
              <a:rPr lang="nl-NL" dirty="0"/>
              <a:t> kunnen al snel te lang zijn om nog uit de hand te fotograferen. Het voordeel van het statief is dat jij je handen vrij hebt om dingen aan te passen. </a:t>
            </a:r>
          </a:p>
          <a:p>
            <a:pPr marL="285750" indent="-285750">
              <a:buFont typeface="Arial" panose="020B0604020202020204" pitchFamily="34" charset="0"/>
              <a:buChar char="•"/>
            </a:pPr>
            <a:r>
              <a:rPr lang="nl-NL" dirty="0"/>
              <a:t>Draadontspanner. </a:t>
            </a:r>
            <a:br>
              <a:rPr lang="nl-NL" dirty="0"/>
            </a:br>
            <a:r>
              <a:rPr lang="nl-NL" dirty="0"/>
              <a:t>Zo haal je alle beweging door het indrukken van de ontspanknop er helemaal eruit.</a:t>
            </a:r>
          </a:p>
          <a:p>
            <a:pPr marL="285750" indent="-285750">
              <a:buFont typeface="Arial" panose="020B0604020202020204" pitchFamily="34" charset="0"/>
              <a:buChar char="•"/>
            </a:pPr>
            <a:r>
              <a:rPr lang="nl-NL" dirty="0"/>
              <a:t>Reserve accu’s/geheugenkaartjes</a:t>
            </a:r>
          </a:p>
          <a:p>
            <a:pPr marL="285750" indent="-285750">
              <a:buFont typeface="Arial" panose="020B0604020202020204" pitchFamily="34" charset="0"/>
              <a:buChar char="•"/>
            </a:pPr>
            <a:r>
              <a:rPr lang="nl-NL" dirty="0"/>
              <a:t>Lampje om bij te lichten (liefs rood licht)</a:t>
            </a:r>
          </a:p>
          <a:p>
            <a:pPr marL="285750" indent="-285750">
              <a:buFont typeface="Arial" panose="020B0604020202020204" pitchFamily="34" charset="0"/>
              <a:buChar char="•"/>
            </a:pPr>
            <a:r>
              <a:rPr lang="nl-NL" dirty="0"/>
              <a:t>Goed schoeisel en kleding. Eventueel iets om onder je knieën te leggen bij nat weer.</a:t>
            </a:r>
          </a:p>
          <a:p>
            <a:pPr marL="285750" indent="-285750">
              <a:buFont typeface="Arial" panose="020B0604020202020204" pitchFamily="34" charset="0"/>
              <a:buChar char="•"/>
            </a:pPr>
            <a:r>
              <a:rPr lang="nl-NL" dirty="0"/>
              <a:t>Iets te drinken en eten/snoepen.</a:t>
            </a:r>
          </a:p>
          <a:p>
            <a:pPr marL="285750" indent="-285750">
              <a:buFont typeface="Arial" panose="020B0604020202020204" pitchFamily="34" charset="0"/>
              <a:buChar char="•"/>
            </a:pPr>
            <a:r>
              <a:rPr lang="nl-NL" dirty="0"/>
              <a:t>ID kaart / paspoort. Corona bewijs (CTB)/Corona Checkapp.</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891" y="1680713"/>
            <a:ext cx="4858109" cy="4858109"/>
          </a:xfrm>
          <a:prstGeom prst="rect">
            <a:avLst/>
          </a:prstGeom>
        </p:spPr>
      </p:pic>
    </p:spTree>
    <p:extLst>
      <p:ext uri="{BB962C8B-B14F-4D97-AF65-F5344CB8AC3E}">
        <p14:creationId xmlns:p14="http://schemas.microsoft.com/office/powerpoint/2010/main" val="297683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Nacht-of avond fotografie</a:t>
            </a:r>
          </a:p>
        </p:txBody>
      </p:sp>
      <p:pic>
        <p:nvPicPr>
          <p:cNvPr id="1028" name="Picture 4" descr="Afbeeldingsresultaat voor belich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776" y="5250186"/>
            <a:ext cx="1371579" cy="1392154"/>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a:xfrm>
            <a:off x="536277" y="1725283"/>
            <a:ext cx="7460241" cy="4917057"/>
          </a:xfrm>
        </p:spPr>
        <p:txBody>
          <a:bodyPr>
            <a:normAutofit fontScale="85000" lnSpcReduction="10000"/>
          </a:bodyPr>
          <a:lstStyle/>
          <a:p>
            <a:pPr marL="342900" indent="-342900">
              <a:buFont typeface="+mj-lt"/>
              <a:buAutoNum type="arabicPeriod" startAt="4"/>
            </a:pPr>
            <a:r>
              <a:rPr lang="nl-NL" sz="2600" b="1" dirty="0"/>
              <a:t>De belichting</a:t>
            </a:r>
          </a:p>
          <a:p>
            <a:pPr marL="285750" indent="-285750">
              <a:buFont typeface="Arial" panose="020B0604020202020204" pitchFamily="34" charset="0"/>
              <a:buChar char="•"/>
            </a:pPr>
            <a:r>
              <a:rPr lang="nl-NL" sz="1900" dirty="0"/>
              <a:t>Bestaand licht. Dat licht is dan afkomstig van de bestaande verlichting die aan is.</a:t>
            </a:r>
          </a:p>
          <a:p>
            <a:pPr marL="285750" indent="-285750">
              <a:buFont typeface="Arial" panose="020B0604020202020204" pitchFamily="34" charset="0"/>
              <a:buChar char="•"/>
            </a:pPr>
            <a:r>
              <a:rPr lang="nl-NL" sz="1900" dirty="0"/>
              <a:t>Natuurlijk licht. Bij nachtfotografie werken we ook met natuurlijk licht dat door de maan of de sterren komt. Of misschien wel een bliksemschicht! Of de weerkaatsing van het licht op de wolken.</a:t>
            </a:r>
          </a:p>
          <a:p>
            <a:pPr marL="285750" indent="-285750">
              <a:buFont typeface="Arial" panose="020B0604020202020204" pitchFamily="34" charset="0"/>
              <a:buChar char="•"/>
            </a:pPr>
            <a:r>
              <a:rPr lang="nl-NL" sz="1900" dirty="0" err="1"/>
              <a:t>Refecties</a:t>
            </a:r>
            <a:r>
              <a:rPr lang="nl-NL" sz="1900" dirty="0"/>
              <a:t>. Bij water kunnen gewenste en ongewenste </a:t>
            </a:r>
            <a:br>
              <a:rPr lang="nl-NL" sz="1900" dirty="0"/>
            </a:br>
            <a:r>
              <a:rPr lang="nl-NL" sz="1900" dirty="0"/>
              <a:t>reflecties ontstaan. Maar bij regen op straat, </a:t>
            </a:r>
            <a:r>
              <a:rPr lang="nl-NL" sz="1900" dirty="0" err="1"/>
              <a:t>troittoir</a:t>
            </a:r>
            <a:r>
              <a:rPr lang="nl-NL" sz="1900" dirty="0"/>
              <a:t> of anders.</a:t>
            </a:r>
          </a:p>
          <a:p>
            <a:pPr marL="285750" indent="-285750">
              <a:buFont typeface="Arial" panose="020B0604020202020204" pitchFamily="34" charset="0"/>
              <a:buChar char="•"/>
            </a:pPr>
            <a:r>
              <a:rPr lang="nl-NL" sz="1900" dirty="0"/>
              <a:t>“Blauwe uurtje”. Het </a:t>
            </a:r>
            <a:r>
              <a:rPr lang="nl-NL" sz="1900" i="1" u="sng" dirty="0"/>
              <a:t>half uurtje </a:t>
            </a:r>
            <a:r>
              <a:rPr lang="nl-NL" sz="1900" dirty="0"/>
              <a:t>direct na zonsondergang.</a:t>
            </a:r>
          </a:p>
          <a:p>
            <a:pPr marL="285750" indent="-285750">
              <a:buFont typeface="Arial" panose="020B0604020202020204" pitchFamily="34" charset="0"/>
              <a:buChar char="•"/>
            </a:pPr>
            <a:r>
              <a:rPr lang="nl-NL" sz="2100" dirty="0"/>
              <a:t>We werken niet met een studioflitser</a:t>
            </a:r>
          </a:p>
        </p:txBody>
      </p:sp>
      <p:pic>
        <p:nvPicPr>
          <p:cNvPr id="5" name="Afbeelding 4">
            <a:extLst>
              <a:ext uri="{FF2B5EF4-FFF2-40B4-BE49-F238E27FC236}">
                <a16:creationId xmlns:a16="http://schemas.microsoft.com/office/drawing/2014/main" id="{B7E88CCB-F56A-48B8-908A-43F6BF753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776" y="3884562"/>
            <a:ext cx="4096871" cy="2731248"/>
          </a:xfrm>
          <a:prstGeom prst="rect">
            <a:avLst/>
          </a:prstGeom>
        </p:spPr>
      </p:pic>
      <p:pic>
        <p:nvPicPr>
          <p:cNvPr id="7" name="Afbeelding 6">
            <a:extLst>
              <a:ext uri="{FF2B5EF4-FFF2-40B4-BE49-F238E27FC236}">
                <a16:creationId xmlns:a16="http://schemas.microsoft.com/office/drawing/2014/main" id="{CAB18BF3-CC72-466D-87DB-F8665B39A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4776" y="1419683"/>
            <a:ext cx="4007224" cy="2254064"/>
          </a:xfrm>
          <a:prstGeom prst="rect">
            <a:avLst/>
          </a:prstGeom>
        </p:spPr>
      </p:pic>
    </p:spTree>
    <p:extLst>
      <p:ext uri="{BB962C8B-B14F-4D97-AF65-F5344CB8AC3E}">
        <p14:creationId xmlns:p14="http://schemas.microsoft.com/office/powerpoint/2010/main" val="2349224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Nacht-of avond fotografie</a:t>
            </a:r>
          </a:p>
        </p:txBody>
      </p:sp>
      <p:sp>
        <p:nvSpPr>
          <p:cNvPr id="3" name="Tijdelijke aanduiding voor inhoud 2"/>
          <p:cNvSpPr>
            <a:spLocks noGrp="1"/>
          </p:cNvSpPr>
          <p:nvPr>
            <p:ph idx="1"/>
          </p:nvPr>
        </p:nvSpPr>
        <p:spPr>
          <a:xfrm>
            <a:off x="838201" y="1825624"/>
            <a:ext cx="6114690" cy="4454923"/>
          </a:xfrm>
        </p:spPr>
        <p:txBody>
          <a:bodyPr>
            <a:normAutofit fontScale="92500"/>
          </a:bodyPr>
          <a:lstStyle/>
          <a:p>
            <a:pPr marL="342900" indent="-342900">
              <a:buFont typeface="+mj-lt"/>
              <a:buAutoNum type="arabicPeriod" startAt="5"/>
            </a:pPr>
            <a:r>
              <a:rPr lang="nl-NL" sz="1800" b="1" dirty="0"/>
              <a:t>De instellingen</a:t>
            </a:r>
          </a:p>
          <a:p>
            <a:pPr marL="285750" indent="-285750">
              <a:buFont typeface="Arial" panose="020B0604020202020204" pitchFamily="34" charset="0"/>
              <a:buChar char="•"/>
            </a:pPr>
            <a:r>
              <a:rPr lang="nl-NL" dirty="0"/>
              <a:t>Veel scherptediepte of juist niet!</a:t>
            </a:r>
            <a:br>
              <a:rPr lang="nl-NL" dirty="0"/>
            </a:br>
            <a:r>
              <a:rPr lang="nl-NL" dirty="0"/>
              <a:t>De lens verder diafragmeren (het </a:t>
            </a:r>
            <a:r>
              <a:rPr lang="nl-NL" u="sng" dirty="0">
                <a:hlinkClick r:id="rId2" tooltip="diafragma"/>
              </a:rPr>
              <a:t>diafragma</a:t>
            </a:r>
            <a:r>
              <a:rPr lang="nl-NL" dirty="0"/>
              <a:t> steeds verder dichtzetten, een hoger </a:t>
            </a:r>
            <a:r>
              <a:rPr lang="nl-NL" u="sng" dirty="0">
                <a:hlinkClick r:id="rId3"/>
              </a:rPr>
              <a:t>f-getal</a:t>
            </a:r>
            <a:r>
              <a:rPr lang="nl-NL" dirty="0"/>
              <a:t>) geeft je steeds meer scherptediepte. Die heb je wellicht nodig om alles in de scene scherp in beeld te krijgen. Dit heeft tot gevolg dat de </a:t>
            </a:r>
            <a:r>
              <a:rPr lang="nl-NL" u="sng" dirty="0">
                <a:hlinkClick r:id="rId4" tooltip="sluitertijd"/>
              </a:rPr>
              <a:t>sluitertijd</a:t>
            </a:r>
            <a:r>
              <a:rPr lang="nl-NL" u="sng" dirty="0"/>
              <a:t> </a:t>
            </a:r>
            <a:r>
              <a:rPr lang="nl-NL" dirty="0"/>
              <a:t>steeds langer wordt. Hou het statief daarom bij de hand. Maak wat proefbeelden om te checken waar de focus het beste gelegd kan worden. </a:t>
            </a:r>
            <a:r>
              <a:rPr lang="nl-NL" u="sng" dirty="0">
                <a:hlinkClick r:id="rId5"/>
              </a:rPr>
              <a:t>Scherptediepte</a:t>
            </a:r>
            <a:r>
              <a:rPr lang="nl-NL" u="sng" dirty="0"/>
              <a:t> </a:t>
            </a:r>
            <a:r>
              <a:rPr lang="nl-NL" dirty="0"/>
              <a:t>strekt zicht uit van 1/3 voor het focuspunt tot 2/3 achter het focuspunt. Zeker zaak om daar goed op te letten. Controleer of je beelden goed scherp zijn. </a:t>
            </a:r>
            <a:br>
              <a:rPr lang="nl-NL" dirty="0"/>
            </a:br>
            <a:r>
              <a:rPr lang="nl-NL" i="1" dirty="0"/>
              <a:t>Niets beweegt dus een excuus voor bewogen foto’s is er eigenlijk niet.</a:t>
            </a:r>
          </a:p>
        </p:txBody>
      </p:sp>
      <p:pic>
        <p:nvPicPr>
          <p:cNvPr id="5" name="Afbeelding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1492369"/>
            <a:ext cx="3907766" cy="2605177"/>
          </a:xfrm>
          <a:prstGeom prst="rect">
            <a:avLst/>
          </a:prstGeom>
        </p:spPr>
      </p:pic>
      <p:sp>
        <p:nvSpPr>
          <p:cNvPr id="7" name="Tekstvak 6"/>
          <p:cNvSpPr txBox="1"/>
          <p:nvPr/>
        </p:nvSpPr>
        <p:spPr>
          <a:xfrm>
            <a:off x="10849155" y="3683753"/>
            <a:ext cx="1009291" cy="323165"/>
          </a:xfrm>
          <a:prstGeom prst="rect">
            <a:avLst/>
          </a:prstGeom>
          <a:noFill/>
        </p:spPr>
        <p:txBody>
          <a:bodyPr wrap="square" rtlCol="0">
            <a:spAutoFit/>
          </a:bodyPr>
          <a:lstStyle/>
          <a:p>
            <a:r>
              <a:rPr lang="nl-NL" sz="1500" dirty="0">
                <a:solidFill>
                  <a:schemeClr val="bg1">
                    <a:lumMod val="50000"/>
                  </a:schemeClr>
                </a:solidFill>
              </a:rPr>
              <a:t>Veel</a:t>
            </a:r>
          </a:p>
        </p:txBody>
      </p:sp>
      <p:sp>
        <p:nvSpPr>
          <p:cNvPr id="8" name="Tekstvak 7"/>
          <p:cNvSpPr txBox="1"/>
          <p:nvPr/>
        </p:nvSpPr>
        <p:spPr>
          <a:xfrm>
            <a:off x="7263442" y="6409426"/>
            <a:ext cx="871267" cy="323165"/>
          </a:xfrm>
          <a:prstGeom prst="rect">
            <a:avLst/>
          </a:prstGeom>
          <a:noFill/>
        </p:spPr>
        <p:txBody>
          <a:bodyPr wrap="square" rtlCol="0">
            <a:spAutoFit/>
          </a:bodyPr>
          <a:lstStyle/>
          <a:p>
            <a:r>
              <a:rPr lang="nl-NL" sz="1500" dirty="0">
                <a:solidFill>
                  <a:schemeClr val="bg1">
                    <a:lumMod val="50000"/>
                  </a:schemeClr>
                </a:solidFill>
              </a:rPr>
              <a:t>weinig</a:t>
            </a:r>
          </a:p>
        </p:txBody>
      </p:sp>
      <p:pic>
        <p:nvPicPr>
          <p:cNvPr id="4" name="Afbeelding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5093" y="4176051"/>
            <a:ext cx="4011427" cy="2674584"/>
          </a:xfrm>
          <a:prstGeom prst="rect">
            <a:avLst/>
          </a:prstGeom>
        </p:spPr>
      </p:pic>
    </p:spTree>
    <p:extLst>
      <p:ext uri="{BB962C8B-B14F-4D97-AF65-F5344CB8AC3E}">
        <p14:creationId xmlns:p14="http://schemas.microsoft.com/office/powerpoint/2010/main" val="273536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Nacht-of avond fotografie</a:t>
            </a:r>
          </a:p>
        </p:txBody>
      </p:sp>
      <p:sp>
        <p:nvSpPr>
          <p:cNvPr id="3" name="Tijdelijke aanduiding voor inhoud 2"/>
          <p:cNvSpPr>
            <a:spLocks noGrp="1"/>
          </p:cNvSpPr>
          <p:nvPr>
            <p:ph idx="1"/>
          </p:nvPr>
        </p:nvSpPr>
        <p:spPr>
          <a:xfrm>
            <a:off x="430306" y="1505836"/>
            <a:ext cx="6938682" cy="4975646"/>
          </a:xfrm>
        </p:spPr>
        <p:txBody>
          <a:bodyPr>
            <a:normAutofit fontScale="70000" lnSpcReduction="20000"/>
          </a:bodyPr>
          <a:lstStyle/>
          <a:p>
            <a:pPr marL="342900" indent="-342900">
              <a:buFont typeface="+mj-lt"/>
              <a:buAutoNum type="arabicPeriod" startAt="5"/>
            </a:pPr>
            <a:r>
              <a:rPr lang="nl-NL" sz="1800" b="1" dirty="0"/>
              <a:t>De instellingen vervolg</a:t>
            </a:r>
          </a:p>
          <a:p>
            <a:pPr marL="285750" indent="-285750">
              <a:buFont typeface="Arial" panose="020B0604020202020204" pitchFamily="34" charset="0"/>
              <a:buChar char="•"/>
            </a:pPr>
            <a:r>
              <a:rPr lang="nl-NL" dirty="0"/>
              <a:t>ISO zo laag mogelijk! ISO100-200. 	</a:t>
            </a:r>
            <a:r>
              <a:rPr lang="nl-NL" dirty="0" err="1"/>
              <a:t>Iso</a:t>
            </a:r>
            <a:r>
              <a:rPr lang="nl-NL" dirty="0"/>
              <a:t> is de ruisfactorinstelling!</a:t>
            </a:r>
          </a:p>
          <a:p>
            <a:pPr marL="285750" indent="-285750">
              <a:buFont typeface="Arial" panose="020B0604020202020204" pitchFamily="34" charset="0"/>
              <a:buChar char="•"/>
            </a:pPr>
            <a:r>
              <a:rPr lang="nl-NL" dirty="0"/>
              <a:t>Diafragmavoorkeuze (Av of A). </a:t>
            </a:r>
            <a:r>
              <a:rPr lang="nl-NL" sz="1800" dirty="0">
                <a:effectLst/>
                <a:latin typeface="Calibri" panose="020F0502020204030204" pitchFamily="34" charset="0"/>
                <a:ea typeface="Calibri" panose="020F0502020204030204" pitchFamily="34" charset="0"/>
                <a:cs typeface="Times New Roman" panose="02020603050405020304" pitchFamily="18" charset="0"/>
              </a:rPr>
              <a:t>We willen controle hebben over de scherpte van de foto. De scherpte in de diepte van de foto. De scherptediepte.</a:t>
            </a:r>
          </a:p>
          <a:p>
            <a:pPr marL="285750" indent="-285750">
              <a:buFont typeface="Arial" panose="020B0604020202020204" pitchFamily="34" charset="0"/>
              <a:buChar char="•"/>
            </a:pPr>
            <a:r>
              <a:rPr lang="nl-NL" sz="1800" dirty="0">
                <a:latin typeface="Calibri" panose="020F0502020204030204" pitchFamily="34" charset="0"/>
                <a:cs typeface="Times New Roman" panose="02020603050405020304" pitchFamily="18" charset="0"/>
              </a:rPr>
              <a:t>Mooie stralen! Dan kiezen we voor een diafragma van 8 of hoger. Al naargelang het aantal diafragmabladen dan krijg je 2x zoveel stralen om de lampen.</a:t>
            </a:r>
          </a:p>
          <a:p>
            <a:pPr marL="285750" indent="-285750">
              <a:buFont typeface="Arial" panose="020B0604020202020204" pitchFamily="34" charset="0"/>
              <a:buChar char="•"/>
            </a:pPr>
            <a:r>
              <a:rPr lang="nl-NL" dirty="0"/>
              <a:t>Zwarte luchten! Dan kiezen we voor een onderbelichting -0,7 tot -1,7 stop.  </a:t>
            </a:r>
            <a:r>
              <a:rPr lang="nl-NL" i="1" dirty="0"/>
              <a:t>Maar een keer +0,7 overbelichting kan ook heel mooi zijn!!!</a:t>
            </a:r>
          </a:p>
          <a:p>
            <a:pPr marL="285750" indent="-285750">
              <a:buFont typeface="Arial" panose="020B0604020202020204" pitchFamily="34" charset="0"/>
              <a:buChar char="•"/>
            </a:pPr>
            <a:r>
              <a:rPr lang="nl-NL" dirty="0"/>
              <a:t>Sluitertijd! Deze wordt door de ISO en het gekozen diafragma geregeld! Maar let er op dat hij niet meer dan 30 seconden is. Ga dan over op BULB fotografie.</a:t>
            </a:r>
          </a:p>
          <a:p>
            <a:pPr marL="285750" indent="-285750">
              <a:buFont typeface="Arial" panose="020B0604020202020204" pitchFamily="34" charset="0"/>
              <a:buChar char="•"/>
            </a:pPr>
            <a:r>
              <a:rPr lang="nl-NL" dirty="0"/>
              <a:t>M-stand. Mag maar is niet direct nodig. Als je hier goed mee kunt omgaan dan? Waarom niet! Je moet wel meer instellen en goed op je waarden letten. Ook met de M stand kun je fotograferen als in de A= automaat stand.</a:t>
            </a:r>
          </a:p>
          <a:p>
            <a:pPr marL="285750" indent="-285750">
              <a:buFont typeface="Arial" panose="020B0604020202020204" pitchFamily="34" charset="0"/>
              <a:buChar char="•"/>
            </a:pPr>
            <a:r>
              <a:rPr lang="nl-NL" dirty="0" err="1"/>
              <a:t>Belichtingtrapje</a:t>
            </a:r>
            <a:r>
              <a:rPr lang="nl-NL" dirty="0"/>
              <a:t> / HDR. Hiermee probeer je de hoge contrasten mee onder controle te krijgen.</a:t>
            </a:r>
          </a:p>
        </p:txBody>
      </p:sp>
      <p:pic>
        <p:nvPicPr>
          <p:cNvPr id="9" name="Afbeelding 8">
            <a:extLst>
              <a:ext uri="{FF2B5EF4-FFF2-40B4-BE49-F238E27FC236}">
                <a16:creationId xmlns:a16="http://schemas.microsoft.com/office/drawing/2014/main" id="{6DAB23BF-F52A-449B-BF9B-2A3A04EDD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150" y="391994"/>
            <a:ext cx="2460811" cy="2124500"/>
          </a:xfrm>
          <a:prstGeom prst="rect">
            <a:avLst/>
          </a:prstGeom>
        </p:spPr>
      </p:pic>
      <p:pic>
        <p:nvPicPr>
          <p:cNvPr id="11" name="Afbeelding 10">
            <a:extLst>
              <a:ext uri="{FF2B5EF4-FFF2-40B4-BE49-F238E27FC236}">
                <a16:creationId xmlns:a16="http://schemas.microsoft.com/office/drawing/2014/main" id="{7A0548C1-9EAF-479C-B1B2-ADBBD116D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804" y="6276794"/>
            <a:ext cx="3881550" cy="581206"/>
          </a:xfrm>
          <a:prstGeom prst="rect">
            <a:avLst/>
          </a:prstGeom>
        </p:spPr>
      </p:pic>
      <p:pic>
        <p:nvPicPr>
          <p:cNvPr id="13" name="Afbeelding 12">
            <a:extLst>
              <a:ext uri="{FF2B5EF4-FFF2-40B4-BE49-F238E27FC236}">
                <a16:creationId xmlns:a16="http://schemas.microsoft.com/office/drawing/2014/main" id="{7B9E0D60-7DB1-4FB4-B4E6-6D01520D25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1719" y="4474390"/>
            <a:ext cx="4202167" cy="2363719"/>
          </a:xfrm>
          <a:prstGeom prst="rect">
            <a:avLst/>
          </a:prstGeom>
        </p:spPr>
      </p:pic>
      <p:pic>
        <p:nvPicPr>
          <p:cNvPr id="17" name="Afbeelding 16">
            <a:extLst>
              <a:ext uri="{FF2B5EF4-FFF2-40B4-BE49-F238E27FC236}">
                <a16:creationId xmlns:a16="http://schemas.microsoft.com/office/drawing/2014/main" id="{E6902DC6-75DA-404C-A109-AABAB7BB1E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8632" y="1505836"/>
            <a:ext cx="1660928" cy="1660928"/>
          </a:xfrm>
          <a:prstGeom prst="rect">
            <a:avLst/>
          </a:prstGeom>
        </p:spPr>
      </p:pic>
      <p:pic>
        <p:nvPicPr>
          <p:cNvPr id="15" name="Afbeelding 14">
            <a:extLst>
              <a:ext uri="{FF2B5EF4-FFF2-40B4-BE49-F238E27FC236}">
                <a16:creationId xmlns:a16="http://schemas.microsoft.com/office/drawing/2014/main" id="{083CD845-6C25-49A7-B2C1-A8868B70BD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2773" y="2671011"/>
            <a:ext cx="2474259" cy="1648862"/>
          </a:xfrm>
          <a:prstGeom prst="rect">
            <a:avLst/>
          </a:prstGeom>
        </p:spPr>
      </p:pic>
    </p:spTree>
    <p:extLst>
      <p:ext uri="{BB962C8B-B14F-4D97-AF65-F5344CB8AC3E}">
        <p14:creationId xmlns:p14="http://schemas.microsoft.com/office/powerpoint/2010/main" val="395620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Nacht-of avond fotografie</a:t>
            </a:r>
          </a:p>
        </p:txBody>
      </p:sp>
      <p:sp>
        <p:nvSpPr>
          <p:cNvPr id="3" name="Tijdelijke aanduiding voor inhoud 2"/>
          <p:cNvSpPr>
            <a:spLocks noGrp="1"/>
          </p:cNvSpPr>
          <p:nvPr>
            <p:ph idx="1"/>
          </p:nvPr>
        </p:nvSpPr>
        <p:spPr>
          <a:xfrm>
            <a:off x="838201" y="1825624"/>
            <a:ext cx="6114690" cy="4454923"/>
          </a:xfrm>
        </p:spPr>
        <p:txBody>
          <a:bodyPr>
            <a:normAutofit/>
          </a:bodyPr>
          <a:lstStyle/>
          <a:p>
            <a:r>
              <a:rPr lang="nl-NL" sz="1800" b="1" dirty="0"/>
              <a:t>Aan de slag</a:t>
            </a:r>
          </a:p>
          <a:p>
            <a:r>
              <a:rPr lang="nl-NL" dirty="0"/>
              <a:t>Neem je tijd, </a:t>
            </a:r>
          </a:p>
          <a:p>
            <a:r>
              <a:rPr lang="nl-NL" dirty="0"/>
              <a:t>	check de set-up, </a:t>
            </a:r>
          </a:p>
          <a:p>
            <a:r>
              <a:rPr lang="nl-NL" dirty="0"/>
              <a:t>		check de beelduitsnede en </a:t>
            </a:r>
          </a:p>
          <a:p>
            <a:r>
              <a:rPr lang="nl-NL" dirty="0"/>
              <a:t>	check altijd je foto na de klik op de ontspanknop!</a:t>
            </a:r>
            <a:r>
              <a:rPr lang="nl-NL" i="1" dirty="0"/>
              <a:t>.</a:t>
            </a:r>
          </a:p>
        </p:txBody>
      </p:sp>
      <p:sp>
        <p:nvSpPr>
          <p:cNvPr id="7" name="Tekstvak 6">
            <a:extLst>
              <a:ext uri="{FF2B5EF4-FFF2-40B4-BE49-F238E27FC236}">
                <a16:creationId xmlns:a16="http://schemas.microsoft.com/office/drawing/2014/main" id="{C0B83F8B-2843-446E-A182-19131A76A81E}"/>
              </a:ext>
            </a:extLst>
          </p:cNvPr>
          <p:cNvSpPr txBox="1"/>
          <p:nvPr/>
        </p:nvSpPr>
        <p:spPr>
          <a:xfrm>
            <a:off x="8731624" y="5791200"/>
            <a:ext cx="2622175" cy="369332"/>
          </a:xfrm>
          <a:prstGeom prst="rect">
            <a:avLst/>
          </a:prstGeom>
          <a:noFill/>
        </p:spPr>
        <p:txBody>
          <a:bodyPr wrap="square" rtlCol="0">
            <a:spAutoFit/>
          </a:bodyPr>
          <a:lstStyle/>
          <a:p>
            <a:r>
              <a:rPr lang="nl-NL" dirty="0">
                <a:solidFill>
                  <a:schemeClr val="bg1">
                    <a:lumMod val="65000"/>
                  </a:schemeClr>
                </a:solidFill>
              </a:rPr>
              <a:t>Wil Braakman</a:t>
            </a:r>
          </a:p>
        </p:txBody>
      </p:sp>
      <p:pic>
        <p:nvPicPr>
          <p:cNvPr id="11" name="Afbeelding 10">
            <a:extLst>
              <a:ext uri="{FF2B5EF4-FFF2-40B4-BE49-F238E27FC236}">
                <a16:creationId xmlns:a16="http://schemas.microsoft.com/office/drawing/2014/main" id="{6ED3C6FA-CE92-419F-BF16-266B9B8498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2891" y="1541930"/>
            <a:ext cx="4943620" cy="3290047"/>
          </a:xfrm>
          <a:prstGeom prst="rect">
            <a:avLst/>
          </a:prstGeom>
        </p:spPr>
      </p:pic>
      <p:pic>
        <p:nvPicPr>
          <p:cNvPr id="13" name="Afbeelding 12">
            <a:extLst>
              <a:ext uri="{FF2B5EF4-FFF2-40B4-BE49-F238E27FC236}">
                <a16:creationId xmlns:a16="http://schemas.microsoft.com/office/drawing/2014/main" id="{D506F43D-865C-404C-9E4F-A78C156DD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46" y="4880464"/>
            <a:ext cx="2947602" cy="1964894"/>
          </a:xfrm>
          <a:prstGeom prst="rect">
            <a:avLst/>
          </a:prstGeom>
        </p:spPr>
      </p:pic>
      <p:pic>
        <p:nvPicPr>
          <p:cNvPr id="15" name="Afbeelding 14">
            <a:extLst>
              <a:ext uri="{FF2B5EF4-FFF2-40B4-BE49-F238E27FC236}">
                <a16:creationId xmlns:a16="http://schemas.microsoft.com/office/drawing/2014/main" id="{2B5AFF41-B15F-44D4-A5DD-28213D8E24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776" y="4866028"/>
            <a:ext cx="4231342" cy="2011357"/>
          </a:xfrm>
          <a:prstGeom prst="rect">
            <a:avLst/>
          </a:prstGeom>
        </p:spPr>
      </p:pic>
    </p:spTree>
    <p:extLst>
      <p:ext uri="{BB962C8B-B14F-4D97-AF65-F5344CB8AC3E}">
        <p14:creationId xmlns:p14="http://schemas.microsoft.com/office/powerpoint/2010/main" val="3388058241"/>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_TP102923943" id="{31A32697-5274-4DF8-85F8-3E03D2A3D5D7}" vid="{FE637D5A-2AE4-43CA-9573-6137BF0B12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Welkom bij PowerPoint</Template>
  <TotalTime>0</TotalTime>
  <Words>1125</Words>
  <Application>Microsoft Office PowerPoint</Application>
  <PresentationFormat>Breedbeeld</PresentationFormat>
  <Paragraphs>84</Paragraphs>
  <Slides>14</Slides>
  <Notes>1</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14</vt:i4>
      </vt:variant>
    </vt:vector>
  </HeadingPairs>
  <TitlesOfParts>
    <vt:vector size="20" baseType="lpstr">
      <vt:lpstr>Arial</vt:lpstr>
      <vt:lpstr>Calibri</vt:lpstr>
      <vt:lpstr>Segoe UI</vt:lpstr>
      <vt:lpstr>Segoe UI Light</vt:lpstr>
      <vt:lpstr>WelcomeDoc</vt:lpstr>
      <vt:lpstr>Worksheet</vt:lpstr>
      <vt:lpstr>Welkom bij de voorbereiding van    Nacht-of avondfotografie</vt:lpstr>
      <vt:lpstr>Nacht-of avond fotografie</vt:lpstr>
      <vt:lpstr>Nacht-of avond fotografie</vt:lpstr>
      <vt:lpstr>Nacht-of avond fotografie</vt:lpstr>
      <vt:lpstr>Nacht-of avond fotografie</vt:lpstr>
      <vt:lpstr>Nacht-of avond fotografie</vt:lpstr>
      <vt:lpstr>Nacht-of avond fotografie</vt:lpstr>
      <vt:lpstr>Nacht-of avond fotografie</vt:lpstr>
      <vt:lpstr>Nacht-of avond fotografie</vt:lpstr>
      <vt:lpstr>Antwerpen</vt:lpstr>
      <vt:lpstr>Nacht-of avond fotografie</vt:lpstr>
      <vt:lpstr>Nacht-of avond fotografie</vt:lpstr>
      <vt:lpstr>Nacht-of avond fotografie</vt:lpstr>
      <vt:lpstr>Nacht-of avond fotografie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2016-11-07T12:46:34Z</dcterms:created>
  <dcterms:modified xsi:type="dcterms:W3CDTF">2021-10-06T12:05:16Z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